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7" r:id="rId2"/>
    <p:sldId id="368" r:id="rId3"/>
    <p:sldId id="432" r:id="rId4"/>
    <p:sldId id="434" r:id="rId5"/>
    <p:sldId id="445" r:id="rId6"/>
    <p:sldId id="440" r:id="rId7"/>
    <p:sldId id="433" r:id="rId8"/>
    <p:sldId id="446" r:id="rId9"/>
    <p:sldId id="447" r:id="rId10"/>
    <p:sldId id="435" r:id="rId11"/>
    <p:sldId id="443" r:id="rId12"/>
    <p:sldId id="439" r:id="rId13"/>
    <p:sldId id="441" r:id="rId14"/>
    <p:sldId id="437" r:id="rId15"/>
    <p:sldId id="449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4FAF4F"/>
    <a:srgbClr val="FACF54"/>
    <a:srgbClr val="283583"/>
    <a:srgbClr val="F9C227"/>
    <a:srgbClr val="60963C"/>
    <a:srgbClr val="4B752F"/>
    <a:srgbClr val="334286"/>
    <a:srgbClr val="FF4F4F"/>
    <a:srgbClr val="FF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65" autoAdjust="0"/>
    <p:restoredTop sz="96395" autoAdjust="0"/>
  </p:normalViewPr>
  <p:slideViewPr>
    <p:cSldViewPr snapToGrid="0" snapToObjects="1">
      <p:cViewPr>
        <p:scale>
          <a:sx n="91" d="100"/>
          <a:sy n="91" d="100"/>
        </p:scale>
        <p:origin x="-66" y="-450"/>
      </p:cViewPr>
      <p:guideLst>
        <p:guide orient="horz" pos="142"/>
        <p:guide orient="horz" pos="3906"/>
        <p:guide pos="1277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-3300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05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t>02.08.2021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wallbox.ru/wallpapers/main/201627/7b56d944c68ac75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1" t="50000" b="482"/>
          <a:stretch/>
        </p:blipFill>
        <p:spPr bwMode="auto">
          <a:xfrm>
            <a:off x="-3" y="697612"/>
            <a:ext cx="12191999" cy="616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P60_KelchevskayaGR\AppData\Local\Microsoft\Windows\Temporary Internet Files\Content.Word\20200922_083731.jp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97" y="0"/>
            <a:ext cx="8635401" cy="343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41" l="0" r="100000">
                        <a14:foregroundMark x1="53501" y1="75677" x2="53501" y2="75677"/>
                        <a14:foregroundMark x1="50180" y1="71731" x2="79232" y2="96349"/>
                        <a14:foregroundMark x1="37375" y1="70318" x2="49220" y2="99293"/>
                        <a14:foregroundMark x1="99600" y1="70318" x2="99800" y2="99706"/>
                        <a14:foregroundMark x1="42337" y1="71201" x2="57223" y2="99941"/>
                        <a14:foregroundMark x1="78351" y1="78269" x2="78351" y2="78269"/>
                        <a14:foregroundMark x1="70668" y1="72733" x2="85074" y2="97644"/>
                        <a14:foregroundMark x1="12685" y1="20495" x2="21449" y2="41991"/>
                        <a14:foregroundMark x1="23729" y1="48645" x2="32573" y2="70318"/>
                        <a14:backgroundMark x1="50260" y1="1355" x2="61865" y2="39105"/>
                        <a14:backgroundMark x1="38055" y1="5241" x2="53942" y2="36396"/>
                        <a14:backgroundMark x1="84714" y1="6243" x2="82633" y2="37456"/>
                        <a14:backgroundMark x1="92397" y1="29388" x2="96198" y2="44994"/>
                        <a14:backgroundMark x1="91757" y1="35925" x2="93077" y2="45936"/>
                        <a14:backgroundMark x1="77751" y1="9600" x2="71108" y2="37986"/>
                        <a14:backgroundMark x1="47659" y1="45760" x2="47219" y2="47585"/>
                        <a14:backgroundMark x1="36935" y1="70789" x2="38255" y2="74382"/>
                        <a14:backgroundMark x1="37455" y1="70789" x2="48980" y2="99588"/>
                        <a14:backgroundMark x1="89156" y1="35159" x2="91517" y2="47821"/>
                        <a14:backgroundMark x1="37295" y1="70554" x2="37455" y2="71201"/>
                        <a14:backgroundMark x1="36575" y1="71084" x2="37535" y2="70671"/>
                        <a14:backgroundMark x1="18567" y1="69022" x2="34654" y2="74853"/>
                        <a14:backgroundMark x1="27331" y1="69022" x2="33213" y2="72203"/>
                        <a14:backgroundMark x1="93838" y1="29270" x2="99600" y2="35748"/>
                        <a14:backgroundMark x1="21929" y1="48763" x2="16327" y2="46290"/>
                        <a14:backgroundMark x1="22729" y1="48410" x2="46218" y2="48528"/>
                        <a14:backgroundMark x1="28051" y1="59717" x2="28051" y2="59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71" r="65" b="10382"/>
          <a:stretch/>
        </p:blipFill>
        <p:spPr>
          <a:xfrm>
            <a:off x="-2" y="0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573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4" y="118434"/>
            <a:ext cx="139140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955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4" y="118434"/>
            <a:ext cx="13283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2952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4" y="118434"/>
            <a:ext cx="13283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08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4" y="118434"/>
            <a:ext cx="126528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2274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35987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125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35987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59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375642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3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3125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80736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4" y="118434"/>
            <a:ext cx="126528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4795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4" y="118434"/>
            <a:ext cx="13283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490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728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4" y="118434"/>
            <a:ext cx="1344111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</a:t>
            </a:r>
            <a:r>
              <a:rPr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59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88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4848447" y="255180"/>
            <a:ext cx="714118" cy="6305107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760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1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2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1265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358564" y="118434"/>
            <a:ext cx="124163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955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358564" y="118434"/>
            <a:ext cx="124163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45" dirty="0" smtClean="0">
                <a:solidFill>
                  <a:srgbClr val="334286"/>
                </a:solidFill>
                <a:latin typeface="Arial"/>
                <a:cs typeface="Arial"/>
              </a:rPr>
              <a:t>ПСКОВСТАТ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8823" y="3310286"/>
            <a:ext cx="229663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56187" y="2446093"/>
            <a:ext cx="2412405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 userDrawn="1"/>
        </p:nvSpPr>
        <p:spPr>
          <a:xfrm>
            <a:off x="3508866" y="1983354"/>
            <a:ext cx="2517988" cy="4372328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 userDrawn="1"/>
        </p:nvSpPr>
        <p:spPr>
          <a:xfrm>
            <a:off x="3366736" y="2310338"/>
            <a:ext cx="2746543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 userDrawn="1"/>
        </p:nvSpPr>
        <p:spPr>
          <a:xfrm>
            <a:off x="6444725" y="1983354"/>
            <a:ext cx="2517988" cy="4372328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 userDrawn="1"/>
        </p:nvSpPr>
        <p:spPr>
          <a:xfrm>
            <a:off x="6330447" y="2310338"/>
            <a:ext cx="2746543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 userDrawn="1"/>
        </p:nvSpPr>
        <p:spPr>
          <a:xfrm>
            <a:off x="9421841" y="1983354"/>
            <a:ext cx="2517988" cy="4372328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 userDrawn="1"/>
        </p:nvSpPr>
        <p:spPr>
          <a:xfrm>
            <a:off x="9307564" y="2310338"/>
            <a:ext cx="2746543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 userDrawn="1"/>
        </p:nvSpPr>
        <p:spPr>
          <a:xfrm>
            <a:off x="503396" y="1983354"/>
            <a:ext cx="2517988" cy="4372328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 userDrawn="1"/>
        </p:nvSpPr>
        <p:spPr>
          <a:xfrm>
            <a:off x="373245" y="2310338"/>
            <a:ext cx="2746543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51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71" r:id="rId4"/>
    <p:sldLayoutId id="2147483657" r:id="rId5"/>
    <p:sldLayoutId id="2147483660" r:id="rId6"/>
    <p:sldLayoutId id="2147483661" r:id="rId7"/>
    <p:sldLayoutId id="2147483665" r:id="rId8"/>
    <p:sldLayoutId id="2147483670" r:id="rId9"/>
    <p:sldLayoutId id="2147483667" r:id="rId10"/>
    <p:sldLayoutId id="2147483662" r:id="rId11"/>
    <p:sldLayoutId id="2147483649" r:id="rId12"/>
    <p:sldLayoutId id="2147483656" r:id="rId13"/>
    <p:sldLayoutId id="2147483653" r:id="rId14"/>
    <p:sldLayoutId id="2147483654" r:id="rId15"/>
    <p:sldLayoutId id="2147483655" r:id="rId16"/>
    <p:sldLayoutId id="2147483668" r:id="rId17"/>
    <p:sldLayoutId id="2147483669" r:id="rId18"/>
    <p:sldLayoutId id="2147483650" r:id="rId19"/>
    <p:sldLayoutId id="2147483651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8482" y="3622577"/>
            <a:ext cx="7987228" cy="1588127"/>
          </a:xfrm>
        </p:spPr>
        <p:txBody>
          <a:bodyPr/>
          <a:lstStyle/>
          <a:p>
            <a:r>
              <a:rPr lang="ru-RU" sz="3600" dirty="0" smtClean="0"/>
              <a:t>О НАЧАЛЕ СЕЛЬСКОХОЗЯЙСТВЕННОЙ МИКРОПЕРЕПИСИ </a:t>
            </a:r>
            <a:r>
              <a:rPr lang="ru-RU" sz="3600" dirty="0"/>
              <a:t>2021 </a:t>
            </a:r>
            <a:r>
              <a:rPr lang="ru-RU" sz="3600" dirty="0" smtClean="0"/>
              <a:t>ГОДА </a:t>
            </a:r>
            <a:endParaRPr lang="ru-RU" sz="360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87F880A-BB26-504E-B030-60B2AB4C03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50865" y="5528930"/>
            <a:ext cx="2987749" cy="622222"/>
          </a:xfrm>
          <a:solidFill>
            <a:schemeClr val="bg1"/>
          </a:solidFill>
        </p:spPr>
        <p:txBody>
          <a:bodyPr/>
          <a:lstStyle/>
          <a:p>
            <a:pPr algn="ctr">
              <a:spcBef>
                <a:spcPts val="0"/>
              </a:spcBef>
            </a:pPr>
            <a:endParaRPr lang="ru-RU" sz="1600" dirty="0" smtClean="0"/>
          </a:p>
          <a:p>
            <a:pPr algn="ctr">
              <a:spcBef>
                <a:spcPts val="0"/>
              </a:spcBef>
            </a:pPr>
            <a:r>
              <a:rPr lang="ru-RU" b="1" dirty="0" smtClean="0"/>
              <a:t>ПСКОВСТАТ</a:t>
            </a:r>
            <a:endParaRPr lang="ru-RU" b="1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0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831960" y="1657869"/>
            <a:ext cx="5779048" cy="4668570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Узнать переписчика будет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просто: униформа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с символикой переписи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(жилет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и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бейсболка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зеленого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цвета).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Переписчики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будут иметь удостоверение, которое действительно только при предъявлении паспорта. </a:t>
            </a:r>
          </a:p>
          <a:p>
            <a:r>
              <a:rPr lang="ru-RU" sz="1800" dirty="0" smtClean="0">
                <a:solidFill>
                  <a:srgbClr val="7F7F7F"/>
                </a:solidFill>
              </a:rPr>
              <a:t/>
            </a:r>
            <a:br>
              <a:rPr lang="ru-RU" sz="1800" dirty="0" smtClean="0">
                <a:solidFill>
                  <a:srgbClr val="7F7F7F"/>
                </a:solidFill>
              </a:rPr>
            </a:br>
            <a:r>
              <a:rPr lang="ru-RU" sz="1800" dirty="0" smtClean="0">
                <a:solidFill>
                  <a:srgbClr val="7F7F7F"/>
                </a:solidFill>
              </a:rPr>
              <a:t>В рамках соблюдения мер по предотвращению распространения </a:t>
            </a:r>
            <a:r>
              <a:rPr lang="ru-RU" sz="1800" dirty="0" err="1" smtClean="0">
                <a:solidFill>
                  <a:srgbClr val="7F7F7F"/>
                </a:solidFill>
              </a:rPr>
              <a:t>коронавирусной</a:t>
            </a:r>
            <a:r>
              <a:rPr lang="ru-RU" sz="1800" dirty="0" smtClean="0">
                <a:solidFill>
                  <a:srgbClr val="7F7F7F"/>
                </a:solidFill>
              </a:rPr>
              <a:t> инфекции и безопасной работы с хозяйствами населения весь персонал полевого уровня СХМП-2021 обеспечивается средствами индивидуальной защиты.</a:t>
            </a:r>
          </a:p>
          <a:p>
            <a:endParaRPr lang="ru-RU" sz="2400" dirty="0" smtClean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68666" y="694464"/>
            <a:ext cx="8309520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КАК ВЫГЛЯДИТ ПЕРЕПИСЧИК</a:t>
            </a:r>
          </a:p>
          <a:p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10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8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10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1" name="Группа 10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12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4" name="Номер слайда 1"/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10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6421820" y="861848"/>
            <a:ext cx="5262627" cy="5565757"/>
            <a:chOff x="1954925" y="0"/>
            <a:chExt cx="5612524" cy="584942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0" r="24790"/>
            <a:stretch/>
          </p:blipFill>
          <p:spPr>
            <a:xfrm>
              <a:off x="1954925" y="0"/>
              <a:ext cx="5612524" cy="5660240"/>
            </a:xfrm>
            <a:prstGeom prst="ellipse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623" b="81762" l="0" r="46211">
                          <a14:foregroundMark x1="1664" y1="61669" x2="4621" y2="78671"/>
                          <a14:backgroundMark x1="924" y1="61669" x2="3512" y2="80835"/>
                          <a14:backgroundMark x1="4067" y1="80989" x2="15712" y2="79753"/>
                          <a14:backgroundMark x1="29390" y1="78516" x2="39002" y2="77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919" r="58122" b="16797"/>
            <a:stretch/>
          </p:blipFill>
          <p:spPr>
            <a:xfrm>
              <a:off x="5370786" y="4230969"/>
              <a:ext cx="2077188" cy="1618458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342" b="75116" l="40296" r="59335">
                          <a14:foregroundMark x1="1664" y1="61669" x2="4621" y2="78671"/>
                          <a14:foregroundMark x1="41774" y1="62287" x2="43068" y2="70479"/>
                          <a14:foregroundMark x1="43068" y1="70479" x2="56007" y2="69397"/>
                          <a14:foregroundMark x1="41959" y1="61978" x2="55268" y2="61051"/>
                          <a14:foregroundMark x1="55268" y1="61360" x2="56377" y2="68779"/>
                          <a14:foregroundMark x1="55268" y1="61206" x2="56562" y2="68624"/>
                          <a14:backgroundMark x1="924" y1="61669" x2="3512" y2="80835"/>
                          <a14:backgroundMark x1="4067" y1="80989" x2="15712" y2="79753"/>
                          <a14:backgroundMark x1="29390" y1="78516" x2="39002" y2="77589"/>
                          <a14:backgroundMark x1="52126" y1="60433" x2="56192" y2="59660"/>
                          <a14:backgroundMark x1="53420" y1="60587" x2="55083" y2="60433"/>
                          <a14:backgroundMark x1="46765" y1="70788" x2="51017" y2="701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9" t="53351" r="33780" b="24422"/>
            <a:stretch/>
          </p:blipFill>
          <p:spPr>
            <a:xfrm>
              <a:off x="4106164" y="3246207"/>
              <a:ext cx="1310046" cy="1149243"/>
            </a:xfrm>
            <a:prstGeom prst="rect">
              <a:avLst/>
            </a:prstGeom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 flipH="1" flipV="1">
              <a:off x="4298731" y="3142594"/>
              <a:ext cx="167044" cy="5465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V="1">
              <a:off x="4887318" y="3246207"/>
              <a:ext cx="94585" cy="3873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p60_KorolevaMA\Desktop\Иконки для ТОГС\Иконки для ТОГС\Заболеваемость\Графика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2" y="3992154"/>
            <a:ext cx="581438" cy="58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091" y="337029"/>
            <a:ext cx="1071793" cy="11133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7" y="1946735"/>
            <a:ext cx="533998" cy="554727"/>
          </a:xfrm>
          <a:prstGeom prst="rect">
            <a:avLst/>
          </a:prstGeom>
        </p:spPr>
      </p:pic>
      <p:pic>
        <p:nvPicPr>
          <p:cNvPr id="1028" name="Picture 4" descr="https://lh3.googleusercontent.com/B0fDO-zI4ujXrIHqtsmkom3O-WQThFKhIu0FXULXgrszQ1kbb3eZzURVytMwR1h1z3a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8" y="2697167"/>
            <a:ext cx="916926" cy="91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7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568666" y="696638"/>
            <a:ext cx="8309520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ПРИВЛЕКАЕМЫЙ ПЕРСОНАЛ</a:t>
            </a:r>
          </a:p>
          <a:p>
            <a:endParaRPr lang="ru-RU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68129"/>
              </p:ext>
            </p:extLst>
          </p:nvPr>
        </p:nvGraphicFramePr>
        <p:xfrm>
          <a:off x="568666" y="2021937"/>
          <a:ext cx="10656000" cy="41560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26809"/>
                <a:gridCol w="3979352"/>
                <a:gridCol w="2049839"/>
              </a:tblGrid>
              <a:tr h="50414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baseline="0" dirty="0" smtClean="0"/>
                        <a:t>Сроки привлечения</a:t>
                      </a:r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baseline="0" dirty="0" smtClean="0"/>
                        <a:t>Человек 	</a:t>
                      </a:r>
                      <a:endParaRPr lang="ru-RU" sz="1600" dirty="0"/>
                    </a:p>
                  </a:txBody>
                  <a:tcPr marL="89396" marR="89396" marT="44699" marB="44699"/>
                </a:tc>
              </a:tr>
              <a:tr h="504145">
                <a:tc>
                  <a:txBody>
                    <a:bodyPr/>
                    <a:lstStyle/>
                    <a:p>
                      <a:pPr algn="l"/>
                      <a:r>
                        <a:rPr lang="ru-RU" sz="1600" b="1" u="sng" dirty="0" smtClean="0">
                          <a:solidFill>
                            <a:srgbClr val="7F7F7F"/>
                          </a:solidFill>
                        </a:rPr>
                        <a:t>На районном уровне:</a:t>
                      </a:r>
                      <a:endParaRPr lang="ru-RU" sz="1600" b="1" u="sng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 anchor="b"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89396" marR="89396" marT="44699" marB="44699"/>
                </a:tc>
              </a:tr>
              <a:tr h="57357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F7F7F"/>
                          </a:solidFill>
                        </a:rPr>
                        <a:t>Уполномоченный </a:t>
                      </a:r>
                    </a:p>
                    <a:p>
                      <a:r>
                        <a:rPr lang="ru-RU" sz="1600" dirty="0" smtClean="0">
                          <a:solidFill>
                            <a:srgbClr val="7F7F7F"/>
                          </a:solidFill>
                        </a:rPr>
                        <a:t>по вопросам переписи</a:t>
                      </a:r>
                      <a:endParaRPr lang="ru-RU" sz="16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до 18 декабря 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ru-RU" sz="18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F7F7F"/>
                          </a:solidFill>
                        </a:rPr>
                        <a:t>26</a:t>
                      </a:r>
                      <a:endParaRPr lang="ru-RU" sz="18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</a:tr>
              <a:tr h="57357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F7F7F"/>
                          </a:solidFill>
                        </a:rPr>
                        <a:t>Заместитель уполномоченного </a:t>
                      </a:r>
                    </a:p>
                    <a:p>
                      <a:r>
                        <a:rPr lang="ru-RU" sz="1600" dirty="0" smtClean="0">
                          <a:solidFill>
                            <a:srgbClr val="7F7F7F"/>
                          </a:solidFill>
                        </a:rPr>
                        <a:t>по вопросам переписи</a:t>
                      </a:r>
                      <a:endParaRPr lang="ru-RU" sz="16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до 18 декабря 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ru-RU" sz="18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F7F7F"/>
                          </a:solidFill>
                        </a:rPr>
                        <a:t>28</a:t>
                      </a:r>
                      <a:endParaRPr lang="ru-RU" sz="18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</a:tr>
              <a:tr h="906827"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u="sng" strike="noStrike" kern="1200" baseline="0" dirty="0" smtClean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На полевом уровне: </a:t>
                      </a:r>
                      <a:endParaRPr lang="ru-RU" sz="1600" b="0" i="0" u="none" strike="noStrike" kern="1200" baseline="0" dirty="0" smtClean="0">
                        <a:solidFill>
                          <a:srgbClr val="7F7F7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396" marR="89396" marT="44699" marB="44699" anchor="b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rgbClr val="7F7F7F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7F7F7F"/>
                        </a:solidFill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 anchor="ctr"/>
                </a:tc>
              </a:tr>
              <a:tr h="504145">
                <a:tc>
                  <a:txBody>
                    <a:bodyPr/>
                    <a:lstStyle/>
                    <a:p>
                      <a:r>
                        <a:rPr lang="ru-RU" sz="1600" b="0" i="0" u="none" strike="noStrike" kern="1200" baseline="0" dirty="0" smtClean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Переписчик </a:t>
                      </a:r>
                      <a:endParaRPr lang="ru-RU" sz="1600" b="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с 29 июля по 30 августа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F7F7F"/>
                          </a:solidFill>
                        </a:rPr>
                        <a:t>380</a:t>
                      </a:r>
                      <a:endParaRPr lang="ru-RU" sz="18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</a:tr>
              <a:tr h="573579">
                <a:tc>
                  <a:txBody>
                    <a:bodyPr/>
                    <a:lstStyle/>
                    <a:p>
                      <a:r>
                        <a:rPr lang="ru-RU" sz="1600" b="0" i="0" u="none" strike="noStrike" kern="1200" baseline="0" dirty="0" smtClean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Инструктор полевого уровня 		</a:t>
                      </a:r>
                      <a:endParaRPr lang="ru-RU" sz="1600" b="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baseline="0" dirty="0" smtClean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с 22 июля по 16 сентября </a:t>
                      </a:r>
                      <a:endParaRPr lang="ru-RU" sz="18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F7F7F"/>
                          </a:solidFill>
                        </a:rPr>
                        <a:t>64</a:t>
                      </a:r>
                      <a:endParaRPr lang="ru-RU" sz="1800" dirty="0">
                        <a:solidFill>
                          <a:srgbClr val="7F7F7F"/>
                        </a:solidFill>
                      </a:endParaRPr>
                    </a:p>
                  </a:txBody>
                  <a:tcPr marL="89396" marR="89396" marT="44699" marB="44699"/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6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10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1" name="Группа 10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12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70" y="353515"/>
            <a:ext cx="1374615" cy="142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000124" y="2189430"/>
            <a:ext cx="10067269" cy="416625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200"/>
              </a:spcBef>
            </a:pPr>
            <a:r>
              <a:rPr lang="ru-RU" sz="1600" dirty="0">
                <a:solidFill>
                  <a:srgbClr val="7F7F7F"/>
                </a:solidFill>
              </a:rPr>
              <a:t>Гарантии защиты содержащихся в переписных листах сведений об объектах сельскохозяйственной </a:t>
            </a:r>
            <a:r>
              <a:rPr lang="ru-RU" sz="1600" dirty="0" err="1">
                <a:solidFill>
                  <a:srgbClr val="7F7F7F"/>
                </a:solidFill>
              </a:rPr>
              <a:t>микропереписи</a:t>
            </a:r>
            <a:r>
              <a:rPr lang="ru-RU" sz="1600" dirty="0">
                <a:solidFill>
                  <a:srgbClr val="7F7F7F"/>
                </a:solidFill>
              </a:rPr>
              <a:t> определены в статье 12 Федерального закона «О Всероссийской сельскохозяйственной переписи».</a:t>
            </a:r>
          </a:p>
          <a:p>
            <a:pPr>
              <a:lnSpc>
                <a:spcPct val="100000"/>
              </a:lnSpc>
              <a:spcBef>
                <a:spcPts val="4200"/>
              </a:spcBef>
            </a:pPr>
            <a:r>
              <a:rPr lang="ru-RU" sz="1600" dirty="0" smtClean="0">
                <a:solidFill>
                  <a:srgbClr val="7F7F7F"/>
                </a:solidFill>
              </a:rPr>
              <a:t>Содержащиеся </a:t>
            </a:r>
            <a:r>
              <a:rPr lang="ru-RU" sz="1600" dirty="0">
                <a:solidFill>
                  <a:srgbClr val="7F7F7F"/>
                </a:solidFill>
              </a:rPr>
              <a:t>в переписных листах сведения об объектах сельскохозяйственной </a:t>
            </a:r>
            <a:r>
              <a:rPr lang="ru-RU" sz="1600" dirty="0" err="1">
                <a:solidFill>
                  <a:srgbClr val="7F7F7F"/>
                </a:solidFill>
              </a:rPr>
              <a:t>микропереписи</a:t>
            </a:r>
            <a:r>
              <a:rPr lang="ru-RU" sz="1600" dirty="0">
                <a:solidFill>
                  <a:srgbClr val="7F7F7F"/>
                </a:solidFill>
              </a:rPr>
              <a:t> признаются конфиденциальными и не подлежат разглашению, распространению и будут использованы в целях получения свободной информации по результатам проведения сельскохозяйственной </a:t>
            </a:r>
            <a:r>
              <a:rPr lang="ru-RU" sz="1600" dirty="0" err="1">
                <a:solidFill>
                  <a:srgbClr val="7F7F7F"/>
                </a:solidFill>
              </a:rPr>
              <a:t>микропереписи</a:t>
            </a:r>
            <a:r>
              <a:rPr lang="ru-RU" sz="1600" dirty="0">
                <a:solidFill>
                  <a:srgbClr val="7F7F7F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4200"/>
              </a:spcBef>
            </a:pPr>
            <a:r>
              <a:rPr lang="ru-RU" sz="1600" dirty="0" smtClean="0">
                <a:solidFill>
                  <a:srgbClr val="7F7F7F"/>
                </a:solidFill>
              </a:rPr>
              <a:t>Росстат </a:t>
            </a:r>
            <a:r>
              <a:rPr lang="ru-RU" sz="1600" dirty="0">
                <a:solidFill>
                  <a:srgbClr val="7F7F7F"/>
                </a:solidFill>
              </a:rPr>
              <a:t>обеспечивает режим защиты и соблюдения правил обработки информации ограниченного доступа содержащиеся в переписных листах, электронных и иных документах переписи</a:t>
            </a:r>
            <a:r>
              <a:rPr lang="ru-RU" sz="1600" dirty="0" smtClean="0">
                <a:solidFill>
                  <a:srgbClr val="7F7F7F"/>
                </a:solidFill>
              </a:rPr>
              <a:t>.</a:t>
            </a:r>
            <a:endParaRPr lang="ru-RU" dirty="0">
              <a:solidFill>
                <a:srgbClr val="7F7F7F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68666" y="717659"/>
            <a:ext cx="8309520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ГАРАНТИЯ </a:t>
            </a:r>
            <a:r>
              <a:rPr lang="ru-RU" b="1" dirty="0" smtClean="0"/>
              <a:t>КОНФИДЕНЦИАЛЬНОСТИ</a:t>
            </a:r>
            <a:endParaRPr lang="ru-RU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00" y="337029"/>
            <a:ext cx="1374615" cy="1427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B3942C-AF2A-9941-973B-2F7A0748C5C5}"/>
              </a:ext>
            </a:extLst>
          </p:cNvPr>
          <p:cNvSpPr txBox="1"/>
          <p:nvPr/>
        </p:nvSpPr>
        <p:spPr>
          <a:xfrm>
            <a:off x="360001" y="2189430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000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4577E3-77E7-0642-A0BE-22BE0A730F5D}"/>
              </a:ext>
            </a:extLst>
          </p:cNvPr>
          <p:cNvSpPr txBox="1"/>
          <p:nvPr/>
        </p:nvSpPr>
        <p:spPr>
          <a:xfrm>
            <a:off x="358533" y="3706550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000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CC2F8C-91BD-2042-BE4E-7A11BCA9C2AC}"/>
              </a:ext>
            </a:extLst>
          </p:cNvPr>
          <p:cNvSpPr txBox="1"/>
          <p:nvPr/>
        </p:nvSpPr>
        <p:spPr>
          <a:xfrm>
            <a:off x="342695" y="4923767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000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11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13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4" name="Группа 13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15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387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98488" y="176500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Оперативные итоги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rgbClr val="7F7F7F"/>
                </a:solidFill>
              </a:rPr>
              <a:t>(</a:t>
            </a:r>
            <a:r>
              <a:rPr lang="ru-RU" sz="1600" dirty="0">
                <a:solidFill>
                  <a:srgbClr val="7F7F7F"/>
                </a:solidFill>
              </a:rPr>
              <a:t>по данным мониторинга хода </a:t>
            </a:r>
            <a:r>
              <a:rPr lang="ru-RU" sz="1600" dirty="0" err="1">
                <a:solidFill>
                  <a:srgbClr val="7F7F7F"/>
                </a:solidFill>
              </a:rPr>
              <a:t>микропереписи</a:t>
            </a:r>
            <a:r>
              <a:rPr lang="ru-RU" sz="1600" dirty="0">
                <a:solidFill>
                  <a:srgbClr val="7F7F7F"/>
                </a:solidFill>
              </a:rPr>
              <a:t>) </a:t>
            </a:r>
            <a:endParaRPr lang="ru-RU" sz="1600" dirty="0" smtClean="0">
              <a:solidFill>
                <a:srgbClr val="7F7F7F"/>
              </a:solidFill>
            </a:endParaRPr>
          </a:p>
          <a:p>
            <a:r>
              <a:rPr lang="ru-RU" sz="2400" b="1" dirty="0" smtClean="0">
                <a:solidFill>
                  <a:srgbClr val="4FAF4F"/>
                </a:solidFill>
              </a:rPr>
              <a:t>– </a:t>
            </a:r>
            <a:r>
              <a:rPr lang="ru-RU" sz="2400" dirty="0" smtClean="0">
                <a:solidFill>
                  <a:srgbClr val="4FAF4F"/>
                </a:solidFill>
              </a:rPr>
              <a:t>  </a:t>
            </a:r>
            <a:r>
              <a:rPr lang="ru-RU" sz="2400" b="1" dirty="0" smtClean="0">
                <a:solidFill>
                  <a:srgbClr val="4FAF4F"/>
                </a:solidFill>
              </a:rPr>
              <a:t>декабрь </a:t>
            </a:r>
            <a:r>
              <a:rPr lang="ru-RU" sz="2400" b="1" dirty="0">
                <a:solidFill>
                  <a:srgbClr val="4FAF4F"/>
                </a:solidFill>
              </a:rPr>
              <a:t>2021 года </a:t>
            </a:r>
            <a:endParaRPr lang="ru-RU" sz="2400" dirty="0">
              <a:solidFill>
                <a:srgbClr val="4FAF4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357" y="337029"/>
            <a:ext cx="1374615" cy="1427976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568666" y="707039"/>
            <a:ext cx="8309520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ПОДВЕДЕНИЕ </a:t>
            </a:r>
            <a:r>
              <a:rPr lang="ru-RU" b="1" dirty="0" smtClean="0"/>
              <a:t>ИТОГОВ </a:t>
            </a:r>
            <a:r>
              <a:rPr lang="ru-RU" b="1" dirty="0"/>
              <a:t>СХМП-2021</a:t>
            </a:r>
            <a:endParaRPr lang="ru-RU" b="1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570528" y="34290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Окончательные итоги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rgbClr val="4FAF4F"/>
                </a:solidFill>
              </a:rPr>
              <a:t>–  IV </a:t>
            </a:r>
            <a:r>
              <a:rPr lang="ru-RU" sz="2400" b="1" dirty="0">
                <a:solidFill>
                  <a:srgbClr val="4FAF4F"/>
                </a:solidFill>
              </a:rPr>
              <a:t>квартал 2022 </a:t>
            </a:r>
            <a:r>
              <a:rPr lang="ru-RU" sz="2400" b="1" dirty="0" smtClean="0">
                <a:solidFill>
                  <a:srgbClr val="4FAF4F"/>
                </a:solidFill>
              </a:rPr>
              <a:t>года</a:t>
            </a:r>
            <a:endParaRPr lang="ru-RU" sz="2400" dirty="0">
              <a:solidFill>
                <a:srgbClr val="4FAF4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93244" y="4779191"/>
            <a:ext cx="5335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База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микроданных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rgbClr val="4FAF4F"/>
                </a:solidFill>
              </a:rPr>
              <a:t>–  </a:t>
            </a:r>
            <a:r>
              <a:rPr lang="en-US" sz="2400" b="1" dirty="0" smtClean="0">
                <a:solidFill>
                  <a:srgbClr val="4FAF4F"/>
                </a:solidFill>
              </a:rPr>
              <a:t>IV </a:t>
            </a:r>
            <a:r>
              <a:rPr lang="ru-RU" sz="2400" b="1" dirty="0">
                <a:solidFill>
                  <a:srgbClr val="4FAF4F"/>
                </a:solidFill>
              </a:rPr>
              <a:t>квартал </a:t>
            </a:r>
            <a:r>
              <a:rPr lang="ru-RU" sz="2400" b="1" dirty="0" smtClean="0">
                <a:solidFill>
                  <a:srgbClr val="4FAF4F"/>
                </a:solidFill>
              </a:rPr>
              <a:t>2022 </a:t>
            </a:r>
            <a:r>
              <a:rPr lang="ru-RU" sz="2400" b="1" dirty="0">
                <a:solidFill>
                  <a:srgbClr val="4FAF4F"/>
                </a:solidFill>
              </a:rPr>
              <a:t>года </a:t>
            </a:r>
            <a:endParaRPr lang="ru-RU" sz="2400" dirty="0">
              <a:solidFill>
                <a:srgbClr val="4FAF4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B3942C-AF2A-9941-973B-2F7A0748C5C5}"/>
              </a:ext>
            </a:extLst>
          </p:cNvPr>
          <p:cNvSpPr txBox="1"/>
          <p:nvPr/>
        </p:nvSpPr>
        <p:spPr>
          <a:xfrm>
            <a:off x="1098030" y="2041055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000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14577E3-77E7-0642-A0BE-22BE0A730F5D}"/>
              </a:ext>
            </a:extLst>
          </p:cNvPr>
          <p:cNvSpPr txBox="1"/>
          <p:nvPr/>
        </p:nvSpPr>
        <p:spPr>
          <a:xfrm>
            <a:off x="2815193" y="3558175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000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CC2F8C-91BD-2042-BE4E-7A11BCA9C2AC}"/>
              </a:ext>
            </a:extLst>
          </p:cNvPr>
          <p:cNvSpPr txBox="1"/>
          <p:nvPr/>
        </p:nvSpPr>
        <p:spPr>
          <a:xfrm>
            <a:off x="4943677" y="4886913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000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1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1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1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935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68666" y="707039"/>
            <a:ext cx="8309520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/>
              <a:t>КОНТАКТЫ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382299"/>
              </p:ext>
            </p:extLst>
          </p:nvPr>
        </p:nvGraphicFramePr>
        <p:xfrm>
          <a:off x="975875" y="2738673"/>
          <a:ext cx="9671104" cy="27233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85918"/>
                <a:gridCol w="3605048"/>
                <a:gridCol w="2680138"/>
              </a:tblGrid>
              <a:tr h="156005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Начальник</a:t>
                      </a:r>
                      <a:r>
                        <a:rPr lang="ru-RU" sz="1600" baseline="0" dirty="0" smtClean="0"/>
                        <a:t> о</a:t>
                      </a:r>
                      <a:r>
                        <a:rPr lang="ru-RU" sz="1600" dirty="0" smtClean="0"/>
                        <a:t>тдела статистики сельского хозяйства и окружающей природной среды, строительства, инвестиций и жилищно-коммунального хозяйства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Нейжмак Ольга Николаевна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Тел.: (8112) 79-09-78</a:t>
                      </a:r>
                    </a:p>
                    <a:p>
                      <a:pPr algn="ctr"/>
                      <a:r>
                        <a:rPr lang="ru-RU" sz="1600" dirty="0" smtClean="0"/>
                        <a:t>+7953-250-68-21</a:t>
                      </a:r>
                    </a:p>
                    <a:p>
                      <a:pPr algn="ctr"/>
                      <a:r>
                        <a:rPr lang="en-US" sz="1600" dirty="0" smtClean="0"/>
                        <a:t>E-mail: p60_mail@gks.ru </a:t>
                      </a:r>
                      <a:endParaRPr lang="ru-RU" sz="1600" dirty="0"/>
                    </a:p>
                  </a:txBody>
                  <a:tcPr anchor="ctr"/>
                </a:tc>
              </a:tr>
              <a:tr h="1163314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endParaRPr lang="ru-RU" sz="1600" b="1" dirty="0" smtClean="0">
                        <a:solidFill>
                          <a:srgbClr val="7F7F7F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ru-RU" sz="1600" b="1" dirty="0" smtClean="0">
                          <a:solidFill>
                            <a:srgbClr val="7F7F7F"/>
                          </a:solidFill>
                        </a:rPr>
                        <a:t>Контролер </a:t>
                      </a:r>
                      <a:endParaRPr lang="ru-RU" sz="1600" b="1" dirty="0">
                        <a:solidFill>
                          <a:srgbClr val="7F7F7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7F7F7F"/>
                        </a:solidFill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7F7F7F"/>
                        </a:solidFill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7F7F7F"/>
                          </a:solidFill>
                        </a:rPr>
                        <a:t>Гороненкова Светлана Викторовна</a:t>
                      </a:r>
                      <a:endParaRPr lang="ru-RU" sz="1600" dirty="0">
                        <a:solidFill>
                          <a:srgbClr val="7F7F7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7F7F7F"/>
                        </a:solidFill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7F7F7F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7F7F7F"/>
                          </a:solidFill>
                        </a:rPr>
                        <a:t>Тел.: (8112) 79-09-78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7F7F7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8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10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1" name="Группа 10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12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00" y="337029"/>
            <a:ext cx="1374615" cy="142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5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4732" y="2791156"/>
            <a:ext cx="6537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БЛАГОДАРИМ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ЗА ВНИМАНИЕ!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8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618" y="3331779"/>
            <a:ext cx="4591381" cy="302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Текст 2"/>
          <p:cNvSpPr>
            <a:spLocks noGrp="1"/>
          </p:cNvSpPr>
          <p:nvPr>
            <p:ph type="body" sz="quarter" idx="10"/>
          </p:nvPr>
        </p:nvSpPr>
        <p:spPr>
          <a:xfrm>
            <a:off x="352684" y="707148"/>
            <a:ext cx="10249050" cy="936897"/>
          </a:xfrm>
        </p:spPr>
        <p:txBody>
          <a:bodyPr/>
          <a:lstStyle/>
          <a:p>
            <a:r>
              <a:rPr lang="ru-RU" b="1" dirty="0" smtClean="0"/>
              <a:t>НОРМАТИВНАЯ БАЗА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1345790" y="1556571"/>
            <a:ext cx="10530777" cy="466857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7F7F7F"/>
                </a:solidFill>
              </a:rPr>
              <a:t>Федеральный Закон от 21 июля 2005 г. №108-ФЗ </a:t>
            </a:r>
            <a:r>
              <a:rPr lang="ru-RU" sz="2000" b="1" dirty="0" smtClean="0">
                <a:solidFill>
                  <a:srgbClr val="7F7F7F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7F7F7F"/>
                </a:solidFill>
              </a:rPr>
              <a:t>«</a:t>
            </a:r>
            <a:r>
              <a:rPr lang="ru-RU" sz="2000" b="1" dirty="0">
                <a:solidFill>
                  <a:srgbClr val="7F7F7F"/>
                </a:solidFill>
              </a:rPr>
              <a:t>О Всероссийской сельскохозяйственной переписи» (Статья 5) </a:t>
            </a:r>
            <a:endParaRPr lang="ru-RU" sz="2000" b="1" dirty="0" smtClean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7F7F7F"/>
                </a:solidFill>
              </a:rPr>
              <a:t>ВСХП </a:t>
            </a:r>
            <a:r>
              <a:rPr lang="ru-RU" sz="2000" b="1" dirty="0">
                <a:solidFill>
                  <a:srgbClr val="7F7F7F"/>
                </a:solidFill>
              </a:rPr>
              <a:t>– 1 раз в 10 лет; </a:t>
            </a:r>
            <a:endParaRPr lang="ru-RU" sz="2000" b="1" dirty="0" smtClean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err="1" smtClean="0">
                <a:solidFill>
                  <a:srgbClr val="4FAF4F"/>
                </a:solidFill>
              </a:rPr>
              <a:t>Микроперепись</a:t>
            </a:r>
            <a:r>
              <a:rPr lang="ru-RU" sz="2000" b="1" dirty="0" smtClean="0">
                <a:solidFill>
                  <a:srgbClr val="4FAF4F"/>
                </a:solidFill>
              </a:rPr>
              <a:t> </a:t>
            </a:r>
            <a:r>
              <a:rPr lang="ru-RU" sz="2000" b="1" dirty="0">
                <a:solidFill>
                  <a:srgbClr val="4FAF4F"/>
                </a:solidFill>
              </a:rPr>
              <a:t>– 1 раз в 5 лет </a:t>
            </a:r>
            <a:endParaRPr lang="ru-RU" sz="2000" b="1" dirty="0" smtClean="0">
              <a:solidFill>
                <a:srgbClr val="4FAF4F"/>
              </a:solidFill>
            </a:endParaRPr>
          </a:p>
          <a:p>
            <a:endParaRPr lang="ru-RU" dirty="0"/>
          </a:p>
          <a:p>
            <a:endParaRPr lang="ru-RU" dirty="0"/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7F7F7F"/>
                </a:solidFill>
              </a:rPr>
              <a:t>Постановление Правительства РФ от 29.08.2020 N 1315 </a:t>
            </a:r>
            <a:endParaRPr lang="ru-RU" sz="20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4FAF4F"/>
                </a:solidFill>
              </a:rPr>
              <a:t>"Об организации сельскохозяйственной </a:t>
            </a:r>
            <a:r>
              <a:rPr lang="ru-RU" sz="2000" b="1" dirty="0" err="1" smtClean="0">
                <a:solidFill>
                  <a:srgbClr val="4FAF4F"/>
                </a:solidFill>
              </a:rPr>
              <a:t>микропереписи</a:t>
            </a:r>
            <a:r>
              <a:rPr lang="ru-RU" sz="2000" b="1" dirty="0" smtClean="0">
                <a:solidFill>
                  <a:srgbClr val="4FAF4F"/>
                </a:solidFill>
              </a:rPr>
              <a:t> 2021 года" </a:t>
            </a:r>
          </a:p>
          <a:p>
            <a:endParaRPr lang="ru-RU" sz="3200" dirty="0"/>
          </a:p>
          <a:p>
            <a:r>
              <a:rPr lang="ru-RU" sz="3600" b="1" dirty="0" smtClean="0">
                <a:solidFill>
                  <a:srgbClr val="4FAF4F"/>
                </a:solidFill>
              </a:rPr>
              <a:t>с 1 по 30 августа 2021 г. </a:t>
            </a:r>
            <a:endParaRPr lang="ru-RU" sz="3600" dirty="0" smtClean="0">
              <a:solidFill>
                <a:srgbClr val="4FAF4F"/>
              </a:solidFill>
            </a:endParaRPr>
          </a:p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7F7F7F"/>
                </a:solidFill>
              </a:rPr>
              <a:t>провести </a:t>
            </a:r>
            <a:r>
              <a:rPr lang="ru-RU" sz="1800" b="1" dirty="0">
                <a:solidFill>
                  <a:srgbClr val="7F7F7F"/>
                </a:solidFill>
              </a:rPr>
              <a:t>выборочное федеральное </a:t>
            </a:r>
            <a:r>
              <a:rPr lang="ru-RU" sz="1800" b="1" dirty="0" smtClean="0">
                <a:solidFill>
                  <a:srgbClr val="7F7F7F"/>
                </a:solidFill>
              </a:rPr>
              <a:t>статистическое </a:t>
            </a:r>
          </a:p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7F7F7F"/>
                </a:solidFill>
              </a:rPr>
              <a:t>наблюдение в </a:t>
            </a:r>
            <a:r>
              <a:rPr lang="ru-RU" sz="1800" b="1" dirty="0">
                <a:solidFill>
                  <a:srgbClr val="7F7F7F"/>
                </a:solidFill>
              </a:rPr>
              <a:t>отношении отдельных объектов </a:t>
            </a:r>
            <a:endParaRPr lang="ru-RU" sz="1800" b="1" dirty="0" smtClean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7F7F7F"/>
                </a:solidFill>
              </a:rPr>
              <a:t>сельскохозяйственной </a:t>
            </a:r>
            <a:r>
              <a:rPr lang="ru-RU" sz="1800" b="1" dirty="0">
                <a:solidFill>
                  <a:srgbClr val="7F7F7F"/>
                </a:solidFill>
              </a:rPr>
              <a:t>переписи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" y="1225938"/>
            <a:ext cx="1219200" cy="13174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1" y="2987749"/>
            <a:ext cx="1118618" cy="12222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539" y="337029"/>
            <a:ext cx="1374615" cy="1427976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DF92C5F7-5A4A-46B9-A744-0CFD67C755E2}"/>
              </a:ext>
            </a:extLst>
          </p:cNvPr>
          <p:cNvGrpSpPr/>
          <p:nvPr/>
        </p:nvGrpSpPr>
        <p:grpSpPr>
          <a:xfrm>
            <a:off x="279118" y="4647629"/>
            <a:ext cx="1066672" cy="1167993"/>
            <a:chOff x="8249570" y="1534403"/>
            <a:chExt cx="1206850" cy="1206902"/>
          </a:xfrm>
        </p:grpSpPr>
        <p:grpSp>
          <p:nvGrpSpPr>
            <p:cNvPr id="11" name="Рисунок 494">
              <a:extLst>
                <a:ext uri="{FF2B5EF4-FFF2-40B4-BE49-F238E27FC236}">
                  <a16:creationId xmlns="" xmlns:a16="http://schemas.microsoft.com/office/drawing/2014/main" id="{A1E03ED8-A52C-451B-A401-1130D7C8D5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49570" y="1534403"/>
              <a:ext cx="1206850" cy="1206902"/>
              <a:chOff x="3657600" y="990512"/>
              <a:chExt cx="4876666" cy="4876887"/>
            </a:xfrm>
          </p:grpSpPr>
          <p:sp>
            <p:nvSpPr>
              <p:cNvPr id="13" name="Рисунок 494">
                <a:extLst>
                  <a:ext uri="{FF2B5EF4-FFF2-40B4-BE49-F238E27FC236}">
                    <a16:creationId xmlns="" xmlns:a16="http://schemas.microsoft.com/office/drawing/2014/main" id="{58A7693D-60E7-4C7F-BF98-8F7F1CF98531}"/>
                  </a:ext>
                </a:extLst>
              </p:cNvPr>
              <p:cNvSpPr/>
              <p:nvPr/>
            </p:nvSpPr>
            <p:spPr>
              <a:xfrm>
                <a:off x="7945820" y="1982491"/>
                <a:ext cx="588446" cy="3636936"/>
              </a:xfrm>
              <a:custGeom>
                <a:avLst/>
                <a:gdLst>
                  <a:gd name="connsiteX0" fmla="*/ 0 w 588446"/>
                  <a:gd name="connsiteY0" fmla="*/ 3636936 h 3636936"/>
                  <a:gd name="connsiteX1" fmla="*/ 411333 w 588446"/>
                  <a:gd name="connsiteY1" fmla="*/ 3636935 h 3636936"/>
                  <a:gd name="connsiteX2" fmla="*/ 544949 w 588446"/>
                  <a:gd name="connsiteY2" fmla="*/ 3577441 h 3636936"/>
                  <a:gd name="connsiteX3" fmla="*/ 586730 w 588446"/>
                  <a:gd name="connsiteY3" fmla="*/ 3439218 h 3636936"/>
                  <a:gd name="connsiteX4" fmla="*/ 84083 w 588446"/>
                  <a:gd name="connsiteY4" fmla="*/ -1 h 363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446" h="3636936">
                    <a:moveTo>
                      <a:pt x="0" y="3636936"/>
                    </a:moveTo>
                    <a:lnTo>
                      <a:pt x="411333" y="3636935"/>
                    </a:lnTo>
                    <a:cubicBezTo>
                      <a:pt x="462540" y="3637088"/>
                      <a:pt x="511293" y="3615381"/>
                      <a:pt x="544949" y="3577441"/>
                    </a:cubicBezTo>
                    <a:cubicBezTo>
                      <a:pt x="578606" y="3539502"/>
                      <a:pt x="593850" y="3489068"/>
                      <a:pt x="586730" y="3439218"/>
                    </a:cubicBezTo>
                    <a:lnTo>
                      <a:pt x="84083" y="-1"/>
                    </a:lnTo>
                    <a:close/>
                  </a:path>
                </a:pathLst>
              </a:custGeom>
              <a:solidFill>
                <a:srgbClr val="F29C1F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Рисунок 494">
                <a:extLst>
                  <a:ext uri="{FF2B5EF4-FFF2-40B4-BE49-F238E27FC236}">
                    <a16:creationId xmlns="" xmlns:a16="http://schemas.microsoft.com/office/drawing/2014/main" id="{1E78413C-639F-4462-AC8C-5B08D3A0E06D}"/>
                  </a:ext>
                </a:extLst>
              </p:cNvPr>
              <p:cNvSpPr/>
              <p:nvPr/>
            </p:nvSpPr>
            <p:spPr>
              <a:xfrm>
                <a:off x="3657600" y="1403888"/>
                <a:ext cx="4372303" cy="4463511"/>
              </a:xfrm>
              <a:custGeom>
                <a:avLst/>
                <a:gdLst>
                  <a:gd name="connsiteX0" fmla="*/ 4120055 w 4372303"/>
                  <a:gd name="connsiteY0" fmla="*/ -1 h 4463511"/>
                  <a:gd name="connsiteX1" fmla="*/ 4372304 w 4372303"/>
                  <a:gd name="connsiteY1" fmla="*/ -1 h 4463511"/>
                  <a:gd name="connsiteX2" fmla="*/ 4372304 w 4372303"/>
                  <a:gd name="connsiteY2" fmla="*/ 4463511 h 4463511"/>
                  <a:gd name="connsiteX3" fmla="*/ 4120055 w 4372303"/>
                  <a:gd name="connsiteY3" fmla="*/ 4463511 h 4463511"/>
                  <a:gd name="connsiteX4" fmla="*/ 252248 w 4372303"/>
                  <a:gd name="connsiteY4" fmla="*/ 4463511 h 4463511"/>
                  <a:gd name="connsiteX5" fmla="*/ 0 w 4372303"/>
                  <a:gd name="connsiteY5" fmla="*/ 4463511 h 4463511"/>
                  <a:gd name="connsiteX6" fmla="*/ 0 w 4372303"/>
                  <a:gd name="connsiteY6" fmla="*/ -1 h 4463511"/>
                  <a:gd name="connsiteX7" fmla="*/ 252248 w 4372303"/>
                  <a:gd name="connsiteY7" fmla="*/ -1 h 446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72303" h="4463511">
                    <a:moveTo>
                      <a:pt x="4120055" y="-1"/>
                    </a:moveTo>
                    <a:cubicBezTo>
                      <a:pt x="4259368" y="-1"/>
                      <a:pt x="4372304" y="-1"/>
                      <a:pt x="4372304" y="-1"/>
                    </a:cubicBezTo>
                    <a:lnTo>
                      <a:pt x="4372304" y="4463511"/>
                    </a:lnTo>
                    <a:cubicBezTo>
                      <a:pt x="4372304" y="4463511"/>
                      <a:pt x="4259368" y="4463511"/>
                      <a:pt x="4120055" y="4463511"/>
                    </a:cubicBezTo>
                    <a:lnTo>
                      <a:pt x="252248" y="4463511"/>
                    </a:lnTo>
                    <a:cubicBezTo>
                      <a:pt x="112935" y="4463511"/>
                      <a:pt x="0" y="4463511"/>
                      <a:pt x="0" y="4463511"/>
                    </a:cubicBezTo>
                    <a:lnTo>
                      <a:pt x="0" y="-1"/>
                    </a:lnTo>
                    <a:cubicBezTo>
                      <a:pt x="0" y="-1"/>
                      <a:pt x="112935" y="-1"/>
                      <a:pt x="252248" y="-1"/>
                    </a:cubicBezTo>
                    <a:close/>
                  </a:path>
                </a:pathLst>
              </a:custGeom>
              <a:solidFill>
                <a:srgbClr val="FFC32E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Рисунок 494">
                <a:extLst>
                  <a:ext uri="{FF2B5EF4-FFF2-40B4-BE49-F238E27FC236}">
                    <a16:creationId xmlns="" xmlns:a16="http://schemas.microsoft.com/office/drawing/2014/main" id="{7E7BE5FF-144A-4D57-9D43-783B1050D289}"/>
                  </a:ext>
                </a:extLst>
              </p:cNvPr>
              <p:cNvSpPr/>
              <p:nvPr/>
            </p:nvSpPr>
            <p:spPr>
              <a:xfrm>
                <a:off x="3993931" y="1734518"/>
                <a:ext cx="3699641" cy="661261"/>
              </a:xfrm>
              <a:custGeom>
                <a:avLst/>
                <a:gdLst>
                  <a:gd name="connsiteX0" fmla="*/ 3699642 w 3699641"/>
                  <a:gd name="connsiteY0" fmla="*/ 165314 h 661261"/>
                  <a:gd name="connsiteX1" fmla="*/ 3699642 w 3699641"/>
                  <a:gd name="connsiteY1" fmla="*/ 661260 h 661261"/>
                  <a:gd name="connsiteX2" fmla="*/ 0 w 3699641"/>
                  <a:gd name="connsiteY2" fmla="*/ 661260 h 661261"/>
                  <a:gd name="connsiteX3" fmla="*/ 0 w 3699641"/>
                  <a:gd name="connsiteY3" fmla="*/ 165314 h 661261"/>
                  <a:gd name="connsiteX4" fmla="*/ 168166 w 3699641"/>
                  <a:gd name="connsiteY4" fmla="*/ -1 h 661261"/>
                  <a:gd name="connsiteX5" fmla="*/ 3531476 w 3699641"/>
                  <a:gd name="connsiteY5" fmla="*/ -1 h 661261"/>
                  <a:gd name="connsiteX6" fmla="*/ 3699642 w 3699641"/>
                  <a:gd name="connsiteY6" fmla="*/ 165314 h 66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9641" h="661261">
                    <a:moveTo>
                      <a:pt x="3699642" y="165314"/>
                    </a:moveTo>
                    <a:lnTo>
                      <a:pt x="3699642" y="661260"/>
                    </a:lnTo>
                    <a:lnTo>
                      <a:pt x="0" y="661260"/>
                    </a:lnTo>
                    <a:lnTo>
                      <a:pt x="0" y="165314"/>
                    </a:lnTo>
                    <a:cubicBezTo>
                      <a:pt x="277" y="74126"/>
                      <a:pt x="75405" y="271"/>
                      <a:pt x="168166" y="-1"/>
                    </a:cubicBezTo>
                    <a:lnTo>
                      <a:pt x="3531476" y="-1"/>
                    </a:lnTo>
                    <a:cubicBezTo>
                      <a:pt x="3624236" y="271"/>
                      <a:pt x="3699364" y="74126"/>
                      <a:pt x="3699642" y="165314"/>
                    </a:cubicBezTo>
                    <a:close/>
                  </a:path>
                </a:pathLst>
              </a:custGeom>
              <a:solidFill>
                <a:srgbClr val="E1002B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Рисунок 494">
                <a:extLst>
                  <a:ext uri="{FF2B5EF4-FFF2-40B4-BE49-F238E27FC236}">
                    <a16:creationId xmlns="" xmlns:a16="http://schemas.microsoft.com/office/drawing/2014/main" id="{BDB843B5-EC6F-4257-8FF7-FE713C99760C}"/>
                  </a:ext>
                </a:extLst>
              </p:cNvPr>
              <p:cNvSpPr/>
              <p:nvPr/>
            </p:nvSpPr>
            <p:spPr>
              <a:xfrm>
                <a:off x="3993931" y="2395779"/>
                <a:ext cx="3699641" cy="3140989"/>
              </a:xfrm>
              <a:custGeom>
                <a:avLst/>
                <a:gdLst>
                  <a:gd name="connsiteX0" fmla="*/ 3699642 w 3699641"/>
                  <a:gd name="connsiteY0" fmla="*/ -1 h 3140989"/>
                  <a:gd name="connsiteX1" fmla="*/ 3699642 w 3699641"/>
                  <a:gd name="connsiteY1" fmla="*/ 2493780 h 3140989"/>
                  <a:gd name="connsiteX2" fmla="*/ 3650033 w 3699641"/>
                  <a:gd name="connsiteY2" fmla="*/ 2611154 h 3140989"/>
                  <a:gd name="connsiteX3" fmla="*/ 3160671 w 3699641"/>
                  <a:gd name="connsiteY3" fmla="*/ 3092221 h 3140989"/>
                  <a:gd name="connsiteX4" fmla="*/ 3041273 w 3699641"/>
                  <a:gd name="connsiteY4" fmla="*/ 3140989 h 3140989"/>
                  <a:gd name="connsiteX5" fmla="*/ 168166 w 3699641"/>
                  <a:gd name="connsiteY5" fmla="*/ 3140989 h 3140989"/>
                  <a:gd name="connsiteX6" fmla="*/ 0 w 3699641"/>
                  <a:gd name="connsiteY6" fmla="*/ 2975674 h 3140989"/>
                  <a:gd name="connsiteX7" fmla="*/ 0 w 3699641"/>
                  <a:gd name="connsiteY7" fmla="*/ -1 h 314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99641" h="3140989">
                    <a:moveTo>
                      <a:pt x="3699642" y="-1"/>
                    </a:moveTo>
                    <a:lnTo>
                      <a:pt x="3699642" y="2493780"/>
                    </a:lnTo>
                    <a:cubicBezTo>
                      <a:pt x="3699621" y="2537829"/>
                      <a:pt x="3681772" y="2580060"/>
                      <a:pt x="3650033" y="2611154"/>
                    </a:cubicBezTo>
                    <a:lnTo>
                      <a:pt x="3160671" y="3092221"/>
                    </a:lnTo>
                    <a:cubicBezTo>
                      <a:pt x="3129041" y="3123422"/>
                      <a:pt x="3086082" y="3140969"/>
                      <a:pt x="3041273" y="3140989"/>
                    </a:cubicBezTo>
                    <a:lnTo>
                      <a:pt x="168166" y="3140989"/>
                    </a:lnTo>
                    <a:cubicBezTo>
                      <a:pt x="75405" y="3140717"/>
                      <a:pt x="277" y="3066862"/>
                      <a:pt x="0" y="2975674"/>
                    </a:cubicBezTo>
                    <a:lnTo>
                      <a:pt x="0" y="-1"/>
                    </a:lnTo>
                    <a:close/>
                  </a:path>
                </a:pathLst>
              </a:custGeom>
              <a:solidFill>
                <a:srgbClr val="ECF0F1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Рисунок 494">
                <a:extLst>
                  <a:ext uri="{FF2B5EF4-FFF2-40B4-BE49-F238E27FC236}">
                    <a16:creationId xmlns="" xmlns:a16="http://schemas.microsoft.com/office/drawing/2014/main" id="{9BF9E28B-87FE-4B1A-A3E3-0DDACDB19985}"/>
                  </a:ext>
                </a:extLst>
              </p:cNvPr>
              <p:cNvSpPr/>
              <p:nvPr/>
            </p:nvSpPr>
            <p:spPr>
              <a:xfrm>
                <a:off x="7104993" y="4958166"/>
                <a:ext cx="573444" cy="563724"/>
              </a:xfrm>
              <a:custGeom>
                <a:avLst/>
                <a:gdLst>
                  <a:gd name="connsiteX0" fmla="*/ 573444 w 573444"/>
                  <a:gd name="connsiteY0" fmla="*/ -1 h 563724"/>
                  <a:gd name="connsiteX1" fmla="*/ 538971 w 573444"/>
                  <a:gd name="connsiteY1" fmla="*/ 48767 h 563724"/>
                  <a:gd name="connsiteX2" fmla="*/ 49609 w 573444"/>
                  <a:gd name="connsiteY2" fmla="*/ 529834 h 563724"/>
                  <a:gd name="connsiteX3" fmla="*/ 0 w 573444"/>
                  <a:gd name="connsiteY3" fmla="*/ 563724 h 563724"/>
                  <a:gd name="connsiteX4" fmla="*/ 0 w 573444"/>
                  <a:gd name="connsiteY4" fmla="*/ 165314 h 563724"/>
                  <a:gd name="connsiteX5" fmla="*/ 168166 w 573444"/>
                  <a:gd name="connsiteY5" fmla="*/ -1 h 563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3444" h="563724">
                    <a:moveTo>
                      <a:pt x="573444" y="-1"/>
                    </a:moveTo>
                    <a:cubicBezTo>
                      <a:pt x="565015" y="18152"/>
                      <a:pt x="553338" y="34670"/>
                      <a:pt x="538971" y="48767"/>
                    </a:cubicBezTo>
                    <a:lnTo>
                      <a:pt x="49609" y="529834"/>
                    </a:lnTo>
                    <a:cubicBezTo>
                      <a:pt x="35269" y="543959"/>
                      <a:pt x="18466" y="555437"/>
                      <a:pt x="0" y="563724"/>
                    </a:cubicBezTo>
                    <a:lnTo>
                      <a:pt x="0" y="165314"/>
                    </a:lnTo>
                    <a:cubicBezTo>
                      <a:pt x="277" y="74126"/>
                      <a:pt x="75405" y="271"/>
                      <a:pt x="168166" y="-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21" name="Рисунок 494">
                <a:extLst>
                  <a:ext uri="{FF2B5EF4-FFF2-40B4-BE49-F238E27FC236}">
                    <a16:creationId xmlns="" xmlns:a16="http://schemas.microsoft.com/office/drawing/2014/main" id="{210B2619-457E-49F6-89B7-B7D0D15871EC}"/>
                  </a:ext>
                </a:extLst>
              </p:cNvPr>
              <p:cNvGrpSpPr/>
              <p:nvPr/>
            </p:nvGrpSpPr>
            <p:grpSpPr>
              <a:xfrm>
                <a:off x="4498318" y="990512"/>
                <a:ext cx="2746252" cy="1157294"/>
                <a:chOff x="4498318" y="990512"/>
                <a:chExt cx="2746252" cy="1157294"/>
              </a:xfrm>
              <a:solidFill>
                <a:srgbClr val="95A5A5"/>
              </a:solidFill>
            </p:grpSpPr>
            <p:sp>
              <p:nvSpPr>
                <p:cNvPr id="22" name="Рисунок 494">
                  <a:extLst>
                    <a:ext uri="{FF2B5EF4-FFF2-40B4-BE49-F238E27FC236}">
                      <a16:creationId xmlns="" xmlns:a16="http://schemas.microsoft.com/office/drawing/2014/main" id="{E5A01576-7392-46DD-A45C-CC5EB0246E9B}"/>
                    </a:ext>
                  </a:extLst>
                </p:cNvPr>
                <p:cNvSpPr/>
                <p:nvPr/>
              </p:nvSpPr>
              <p:spPr>
                <a:xfrm>
                  <a:off x="4498318" y="990512"/>
                  <a:ext cx="1148680" cy="1157294"/>
                </a:xfrm>
                <a:custGeom>
                  <a:avLst/>
                  <a:gdLst>
                    <a:gd name="connsiteX0" fmla="*/ 1148680 w 1148680"/>
                    <a:gd name="connsiteY0" fmla="*/ 413374 h 1157294"/>
                    <a:gd name="connsiteX1" fmla="*/ 972947 w 1148680"/>
                    <a:gd name="connsiteY1" fmla="*/ 413374 h 1157294"/>
                    <a:gd name="connsiteX2" fmla="*/ 473395 w 1148680"/>
                    <a:gd name="connsiteY2" fmla="*/ 180953 h 1157294"/>
                    <a:gd name="connsiteX3" fmla="*/ 171264 w 1148680"/>
                    <a:gd name="connsiteY3" fmla="*/ 635892 h 1157294"/>
                    <a:gd name="connsiteX4" fmla="*/ 588689 w 1148680"/>
                    <a:gd name="connsiteY4" fmla="*/ 991978 h 1157294"/>
                    <a:gd name="connsiteX5" fmla="*/ 672771 w 1148680"/>
                    <a:gd name="connsiteY5" fmla="*/ 1074635 h 1157294"/>
                    <a:gd name="connsiteX6" fmla="*/ 588689 w 1148680"/>
                    <a:gd name="connsiteY6" fmla="*/ 1157293 h 1157294"/>
                    <a:gd name="connsiteX7" fmla="*/ 3805 w 1148680"/>
                    <a:gd name="connsiteY7" fmla="*/ 644042 h 1157294"/>
                    <a:gd name="connsiteX8" fmla="*/ 456579 w 1148680"/>
                    <a:gd name="connsiteY8" fmla="*/ 14834 h 1157294"/>
                    <a:gd name="connsiteX9" fmla="*/ 1143635 w 1148680"/>
                    <a:gd name="connsiteY9" fmla="*/ 386097 h 1157294"/>
                    <a:gd name="connsiteX10" fmla="*/ 1148680 w 1148680"/>
                    <a:gd name="connsiteY10" fmla="*/ 413374 h 1157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48680" h="1157294">
                      <a:moveTo>
                        <a:pt x="1148680" y="413374"/>
                      </a:moveTo>
                      <a:lnTo>
                        <a:pt x="972947" y="413374"/>
                      </a:lnTo>
                      <a:cubicBezTo>
                        <a:pt x="888903" y="224072"/>
                        <a:pt x="675597" y="124829"/>
                        <a:pt x="473395" y="180953"/>
                      </a:cubicBezTo>
                      <a:cubicBezTo>
                        <a:pt x="271193" y="237077"/>
                        <a:pt x="142185" y="431333"/>
                        <a:pt x="171264" y="635892"/>
                      </a:cubicBezTo>
                      <a:cubicBezTo>
                        <a:pt x="200344" y="840450"/>
                        <a:pt x="378582" y="992497"/>
                        <a:pt x="588689" y="991978"/>
                      </a:cubicBezTo>
                      <a:cubicBezTo>
                        <a:pt x="635126" y="991978"/>
                        <a:pt x="672771" y="1028985"/>
                        <a:pt x="672771" y="1074635"/>
                      </a:cubicBezTo>
                      <a:cubicBezTo>
                        <a:pt x="672771" y="1120286"/>
                        <a:pt x="635126" y="1157293"/>
                        <a:pt x="588689" y="1157293"/>
                      </a:cubicBezTo>
                      <a:cubicBezTo>
                        <a:pt x="289321" y="1157328"/>
                        <a:pt x="37618" y="936453"/>
                        <a:pt x="3805" y="644042"/>
                      </a:cubicBezTo>
                      <a:cubicBezTo>
                        <a:pt x="-30008" y="351632"/>
                        <a:pt x="164841" y="80854"/>
                        <a:pt x="456579" y="14834"/>
                      </a:cubicBezTo>
                      <a:cubicBezTo>
                        <a:pt x="748316" y="-51187"/>
                        <a:pt x="1043988" y="108585"/>
                        <a:pt x="1143635" y="386097"/>
                      </a:cubicBezTo>
                      <a:cubicBezTo>
                        <a:pt x="1147004" y="394809"/>
                        <a:pt x="1148715" y="404055"/>
                        <a:pt x="1148680" y="413374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84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3" name="Рисунок 494">
                  <a:extLst>
                    <a:ext uri="{FF2B5EF4-FFF2-40B4-BE49-F238E27FC236}">
                      <a16:creationId xmlns="" xmlns:a16="http://schemas.microsoft.com/office/drawing/2014/main" id="{F1FAE706-318A-4CDA-9040-8EB85C6E8D22}"/>
                    </a:ext>
                  </a:extLst>
                </p:cNvPr>
                <p:cNvSpPr/>
                <p:nvPr/>
              </p:nvSpPr>
              <p:spPr>
                <a:xfrm>
                  <a:off x="6095890" y="990512"/>
                  <a:ext cx="1148680" cy="1157294"/>
                </a:xfrm>
                <a:custGeom>
                  <a:avLst/>
                  <a:gdLst>
                    <a:gd name="connsiteX0" fmla="*/ 1148680 w 1148680"/>
                    <a:gd name="connsiteY0" fmla="*/ 413374 h 1157294"/>
                    <a:gd name="connsiteX1" fmla="*/ 972947 w 1148680"/>
                    <a:gd name="connsiteY1" fmla="*/ 413374 h 1157294"/>
                    <a:gd name="connsiteX2" fmla="*/ 473395 w 1148680"/>
                    <a:gd name="connsiteY2" fmla="*/ 180953 h 1157294"/>
                    <a:gd name="connsiteX3" fmla="*/ 171264 w 1148680"/>
                    <a:gd name="connsiteY3" fmla="*/ 635892 h 1157294"/>
                    <a:gd name="connsiteX4" fmla="*/ 588689 w 1148680"/>
                    <a:gd name="connsiteY4" fmla="*/ 991978 h 1157294"/>
                    <a:gd name="connsiteX5" fmla="*/ 672772 w 1148680"/>
                    <a:gd name="connsiteY5" fmla="*/ 1074635 h 1157294"/>
                    <a:gd name="connsiteX6" fmla="*/ 588689 w 1148680"/>
                    <a:gd name="connsiteY6" fmla="*/ 1157293 h 1157294"/>
                    <a:gd name="connsiteX7" fmla="*/ 3805 w 1148680"/>
                    <a:gd name="connsiteY7" fmla="*/ 644042 h 1157294"/>
                    <a:gd name="connsiteX8" fmla="*/ 456579 w 1148680"/>
                    <a:gd name="connsiteY8" fmla="*/ 14834 h 1157294"/>
                    <a:gd name="connsiteX9" fmla="*/ 1143635 w 1148680"/>
                    <a:gd name="connsiteY9" fmla="*/ 386097 h 1157294"/>
                    <a:gd name="connsiteX10" fmla="*/ 1148680 w 1148680"/>
                    <a:gd name="connsiteY10" fmla="*/ 413374 h 1157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48680" h="1157294">
                      <a:moveTo>
                        <a:pt x="1148680" y="413374"/>
                      </a:moveTo>
                      <a:lnTo>
                        <a:pt x="972947" y="413374"/>
                      </a:lnTo>
                      <a:cubicBezTo>
                        <a:pt x="888903" y="224072"/>
                        <a:pt x="675597" y="124829"/>
                        <a:pt x="473395" y="180953"/>
                      </a:cubicBezTo>
                      <a:cubicBezTo>
                        <a:pt x="271193" y="237077"/>
                        <a:pt x="142185" y="431333"/>
                        <a:pt x="171264" y="635892"/>
                      </a:cubicBezTo>
                      <a:cubicBezTo>
                        <a:pt x="200344" y="840450"/>
                        <a:pt x="378582" y="992497"/>
                        <a:pt x="588689" y="991978"/>
                      </a:cubicBezTo>
                      <a:cubicBezTo>
                        <a:pt x="635126" y="991978"/>
                        <a:pt x="672772" y="1028985"/>
                        <a:pt x="672772" y="1074635"/>
                      </a:cubicBezTo>
                      <a:cubicBezTo>
                        <a:pt x="672772" y="1120286"/>
                        <a:pt x="635126" y="1157293"/>
                        <a:pt x="588689" y="1157293"/>
                      </a:cubicBezTo>
                      <a:cubicBezTo>
                        <a:pt x="289321" y="1157328"/>
                        <a:pt x="37618" y="936453"/>
                        <a:pt x="3805" y="644042"/>
                      </a:cubicBezTo>
                      <a:cubicBezTo>
                        <a:pt x="-30008" y="351632"/>
                        <a:pt x="164841" y="80854"/>
                        <a:pt x="456579" y="14834"/>
                      </a:cubicBezTo>
                      <a:cubicBezTo>
                        <a:pt x="748316" y="-51187"/>
                        <a:pt x="1043988" y="108585"/>
                        <a:pt x="1143635" y="386097"/>
                      </a:cubicBezTo>
                      <a:cubicBezTo>
                        <a:pt x="1147005" y="394809"/>
                        <a:pt x="1148715" y="404055"/>
                        <a:pt x="1148680" y="413374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84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" name="Текст 4">
              <a:extLst>
                <a:ext uri="{FF2B5EF4-FFF2-40B4-BE49-F238E27FC236}">
                  <a16:creationId xmlns="" xmlns:a16="http://schemas.microsoft.com/office/drawing/2014/main" id="{D0B27549-798D-4139-8107-8B2CE8712C53}"/>
                </a:ext>
              </a:extLst>
            </p:cNvPr>
            <p:cNvSpPr txBox="1">
              <a:spLocks/>
            </p:cNvSpPr>
            <p:nvPr/>
          </p:nvSpPr>
          <p:spPr>
            <a:xfrm>
              <a:off x="8401805" y="1845339"/>
              <a:ext cx="765055" cy="734032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rgbClr val="33428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4400" u="sng" dirty="0" smtClean="0">
                  <a:solidFill>
                    <a:srgbClr val="4FAF4F"/>
                  </a:solidFill>
                </a:rPr>
                <a:t>1</a:t>
              </a:r>
              <a:endParaRPr lang="ru-RU" sz="4400" u="sng" dirty="0">
                <a:solidFill>
                  <a:srgbClr val="4FAF4F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9" name="Группа 28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766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68667" y="717659"/>
            <a:ext cx="5959724" cy="936897"/>
          </a:xfrm>
        </p:spPr>
        <p:txBody>
          <a:bodyPr/>
          <a:lstStyle/>
          <a:p>
            <a:r>
              <a:rPr lang="ru-RU" b="1" dirty="0" smtClean="0">
                <a:solidFill>
                  <a:srgbClr val="283583"/>
                </a:solidFill>
              </a:rPr>
              <a:t>ЦЕЛИ МИКРОПЕРЕПИСИ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000124" y="1907784"/>
            <a:ext cx="9333698" cy="4671692"/>
          </a:xfrm>
        </p:spPr>
        <p:txBody>
          <a:bodyPr/>
          <a:lstStyle/>
          <a:p>
            <a:r>
              <a:rPr lang="ru-RU" sz="1600" b="1" dirty="0" smtClean="0">
                <a:solidFill>
                  <a:srgbClr val="7F7F7F"/>
                </a:solidFill>
              </a:rPr>
              <a:t>получение официальной статистической информации о произошедших структурных изменениях в сельском хозяйстве;</a:t>
            </a:r>
          </a:p>
          <a:p>
            <a:endParaRPr lang="ru-RU" sz="1600" b="1" dirty="0" smtClean="0">
              <a:solidFill>
                <a:srgbClr val="7F7F7F"/>
              </a:solidFill>
            </a:endParaRPr>
          </a:p>
          <a:p>
            <a:endParaRPr lang="ru-RU" sz="1600" b="1" dirty="0" smtClean="0">
              <a:solidFill>
                <a:srgbClr val="7F7F7F"/>
              </a:solidFill>
            </a:endParaRPr>
          </a:p>
          <a:p>
            <a:r>
              <a:rPr lang="ru-RU" sz="1600" b="1" dirty="0" smtClean="0">
                <a:solidFill>
                  <a:srgbClr val="7F7F7F"/>
                </a:solidFill>
              </a:rPr>
              <a:t>получение сведений по категориям сельхозпроизводителей, которые в </a:t>
            </a:r>
            <a:r>
              <a:rPr lang="ru-RU" sz="1600" b="1" dirty="0" err="1" smtClean="0">
                <a:solidFill>
                  <a:srgbClr val="7F7F7F"/>
                </a:solidFill>
              </a:rPr>
              <a:t>межпереписной</a:t>
            </a:r>
            <a:r>
              <a:rPr lang="ru-RU" sz="1600" b="1" dirty="0" smtClean="0">
                <a:solidFill>
                  <a:srgbClr val="7F7F7F"/>
                </a:solidFill>
              </a:rPr>
              <a:t> период наблюдаются выборочно или по которым наблюдение не проводится;</a:t>
            </a:r>
          </a:p>
          <a:p>
            <a:endParaRPr lang="ru-RU" sz="1600" b="1" dirty="0" smtClean="0">
              <a:solidFill>
                <a:srgbClr val="7F7F7F"/>
              </a:solidFill>
            </a:endParaRPr>
          </a:p>
          <a:p>
            <a:endParaRPr lang="ru-RU" sz="1600" b="1" dirty="0" smtClean="0">
              <a:solidFill>
                <a:srgbClr val="7F7F7F"/>
              </a:solidFill>
            </a:endParaRPr>
          </a:p>
          <a:p>
            <a:r>
              <a:rPr lang="ru-RU" sz="1600" b="1" dirty="0" smtClean="0">
                <a:solidFill>
                  <a:srgbClr val="7F7F7F"/>
                </a:solidFill>
              </a:rPr>
              <a:t>корректировка коэффициентов </a:t>
            </a:r>
            <a:r>
              <a:rPr lang="ru-RU" sz="1600" b="1" dirty="0" err="1" smtClean="0">
                <a:solidFill>
                  <a:srgbClr val="7F7F7F"/>
                </a:solidFill>
              </a:rPr>
              <a:t>досчета</a:t>
            </a:r>
            <a:r>
              <a:rPr lang="ru-RU" sz="1600" b="1" dirty="0" smtClean="0">
                <a:solidFill>
                  <a:srgbClr val="7F7F7F"/>
                </a:solidFill>
              </a:rPr>
              <a:t> </a:t>
            </a:r>
            <a:r>
              <a:rPr lang="ru-RU" sz="1600" b="1" dirty="0" err="1" smtClean="0">
                <a:solidFill>
                  <a:srgbClr val="7F7F7F"/>
                </a:solidFill>
              </a:rPr>
              <a:t>необследуемой</a:t>
            </a:r>
            <a:r>
              <a:rPr lang="ru-RU" sz="1600" b="1" dirty="0" smtClean="0">
                <a:solidFill>
                  <a:srgbClr val="7F7F7F"/>
                </a:solidFill>
              </a:rPr>
              <a:t> части </a:t>
            </a:r>
            <a:r>
              <a:rPr lang="ru-RU" sz="1600" b="1" dirty="0">
                <a:solidFill>
                  <a:srgbClr val="7F7F7F"/>
                </a:solidFill>
              </a:rPr>
              <a:t>хозяйств населения в </a:t>
            </a:r>
            <a:r>
              <a:rPr lang="ru-RU" sz="1600" b="1" dirty="0" err="1">
                <a:solidFill>
                  <a:srgbClr val="7F7F7F"/>
                </a:solidFill>
              </a:rPr>
              <a:t>межпереписной</a:t>
            </a:r>
            <a:r>
              <a:rPr lang="ru-RU" sz="1600" b="1" dirty="0">
                <a:solidFill>
                  <a:srgbClr val="7F7F7F"/>
                </a:solidFill>
              </a:rPr>
              <a:t> </a:t>
            </a:r>
            <a:r>
              <a:rPr lang="ru-RU" sz="1600" b="1" dirty="0" smtClean="0">
                <a:solidFill>
                  <a:srgbClr val="7F7F7F"/>
                </a:solidFill>
              </a:rPr>
              <a:t>период;</a:t>
            </a:r>
          </a:p>
          <a:p>
            <a:endParaRPr lang="ru-RU" sz="1600" b="1" dirty="0" smtClean="0">
              <a:solidFill>
                <a:srgbClr val="7F7F7F"/>
              </a:solidFill>
            </a:endParaRPr>
          </a:p>
          <a:p>
            <a:endParaRPr lang="ru-RU" sz="1600" b="1" dirty="0">
              <a:solidFill>
                <a:srgbClr val="7F7F7F"/>
              </a:solidFill>
            </a:endParaRPr>
          </a:p>
          <a:p>
            <a:r>
              <a:rPr lang="ru-RU" sz="1600" b="1" dirty="0" smtClean="0">
                <a:solidFill>
                  <a:srgbClr val="7F7F7F"/>
                </a:solidFill>
              </a:rPr>
              <a:t>актуализация генеральных совокупностей сельскохозяйственных производителей для повышения качества данных текущего статистического наблюдения в </a:t>
            </a:r>
            <a:r>
              <a:rPr lang="ru-RU" sz="1600" b="1" dirty="0" err="1" smtClean="0">
                <a:solidFill>
                  <a:srgbClr val="7F7F7F"/>
                </a:solidFill>
              </a:rPr>
              <a:t>межпереписной</a:t>
            </a:r>
            <a:r>
              <a:rPr lang="ru-RU" sz="1600" b="1" dirty="0" smtClean="0">
                <a:solidFill>
                  <a:srgbClr val="7F7F7F"/>
                </a:solidFill>
              </a:rPr>
              <a:t> период.</a:t>
            </a:r>
          </a:p>
          <a:p>
            <a:r>
              <a:rPr lang="ru-RU" sz="1800" b="1" dirty="0" smtClean="0"/>
              <a:t> </a:t>
            </a:r>
            <a:endParaRPr lang="ru-RU" sz="1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B3942C-AF2A-9941-973B-2F7A0748C5C5}"/>
              </a:ext>
            </a:extLst>
          </p:cNvPr>
          <p:cNvSpPr txBox="1"/>
          <p:nvPr/>
        </p:nvSpPr>
        <p:spPr>
          <a:xfrm>
            <a:off x="364791" y="1875427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000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4577E3-77E7-0642-A0BE-22BE0A730F5D}"/>
              </a:ext>
            </a:extLst>
          </p:cNvPr>
          <p:cNvSpPr txBox="1"/>
          <p:nvPr/>
        </p:nvSpPr>
        <p:spPr>
          <a:xfrm>
            <a:off x="337903" y="3095966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000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CC2F8C-91BD-2042-BE4E-7A11BCA9C2AC}"/>
              </a:ext>
            </a:extLst>
          </p:cNvPr>
          <p:cNvSpPr txBox="1"/>
          <p:nvPr/>
        </p:nvSpPr>
        <p:spPr>
          <a:xfrm>
            <a:off x="360001" y="4339903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000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822" y="314696"/>
            <a:ext cx="1374615" cy="142797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11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14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16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4CC2F8C-91BD-2042-BE4E-7A11BCA9C2AC}"/>
              </a:ext>
            </a:extLst>
          </p:cNvPr>
          <p:cNvSpPr txBox="1"/>
          <p:nvPr/>
        </p:nvSpPr>
        <p:spPr>
          <a:xfrm>
            <a:off x="337904" y="5647796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4000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68666" y="707148"/>
            <a:ext cx="8309520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МИКРОПЕРЕПИСИ ПОДЛЕЖАТ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269" y="337029"/>
            <a:ext cx="1374615" cy="1427976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DF92C5F7-5A4A-46B9-A744-0CFD67C755E2}"/>
              </a:ext>
            </a:extLst>
          </p:cNvPr>
          <p:cNvGrpSpPr/>
          <p:nvPr/>
        </p:nvGrpSpPr>
        <p:grpSpPr>
          <a:xfrm>
            <a:off x="850096" y="4527508"/>
            <a:ext cx="1836000" cy="1836000"/>
            <a:chOff x="8249570" y="1534403"/>
            <a:chExt cx="1206850" cy="1206902"/>
          </a:xfrm>
        </p:grpSpPr>
        <p:grpSp>
          <p:nvGrpSpPr>
            <p:cNvPr id="19" name="Рисунок 494">
              <a:extLst>
                <a:ext uri="{FF2B5EF4-FFF2-40B4-BE49-F238E27FC236}">
                  <a16:creationId xmlns="" xmlns:a16="http://schemas.microsoft.com/office/drawing/2014/main" id="{A1E03ED8-A52C-451B-A401-1130D7C8D5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49570" y="1534403"/>
              <a:ext cx="1206850" cy="1206902"/>
              <a:chOff x="3657600" y="990512"/>
              <a:chExt cx="4876666" cy="4876887"/>
            </a:xfrm>
          </p:grpSpPr>
          <p:sp>
            <p:nvSpPr>
              <p:cNvPr id="21" name="Рисунок 494">
                <a:extLst>
                  <a:ext uri="{FF2B5EF4-FFF2-40B4-BE49-F238E27FC236}">
                    <a16:creationId xmlns="" xmlns:a16="http://schemas.microsoft.com/office/drawing/2014/main" id="{58A7693D-60E7-4C7F-BF98-8F7F1CF98531}"/>
                  </a:ext>
                </a:extLst>
              </p:cNvPr>
              <p:cNvSpPr/>
              <p:nvPr/>
            </p:nvSpPr>
            <p:spPr>
              <a:xfrm>
                <a:off x="7945820" y="1982491"/>
                <a:ext cx="588446" cy="3636936"/>
              </a:xfrm>
              <a:custGeom>
                <a:avLst/>
                <a:gdLst>
                  <a:gd name="connsiteX0" fmla="*/ 0 w 588446"/>
                  <a:gd name="connsiteY0" fmla="*/ 3636936 h 3636936"/>
                  <a:gd name="connsiteX1" fmla="*/ 411333 w 588446"/>
                  <a:gd name="connsiteY1" fmla="*/ 3636935 h 3636936"/>
                  <a:gd name="connsiteX2" fmla="*/ 544949 w 588446"/>
                  <a:gd name="connsiteY2" fmla="*/ 3577441 h 3636936"/>
                  <a:gd name="connsiteX3" fmla="*/ 586730 w 588446"/>
                  <a:gd name="connsiteY3" fmla="*/ 3439218 h 3636936"/>
                  <a:gd name="connsiteX4" fmla="*/ 84083 w 588446"/>
                  <a:gd name="connsiteY4" fmla="*/ -1 h 363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446" h="3636936">
                    <a:moveTo>
                      <a:pt x="0" y="3636936"/>
                    </a:moveTo>
                    <a:lnTo>
                      <a:pt x="411333" y="3636935"/>
                    </a:lnTo>
                    <a:cubicBezTo>
                      <a:pt x="462540" y="3637088"/>
                      <a:pt x="511293" y="3615381"/>
                      <a:pt x="544949" y="3577441"/>
                    </a:cubicBezTo>
                    <a:cubicBezTo>
                      <a:pt x="578606" y="3539502"/>
                      <a:pt x="593850" y="3489068"/>
                      <a:pt x="586730" y="3439218"/>
                    </a:cubicBezTo>
                    <a:lnTo>
                      <a:pt x="84083" y="-1"/>
                    </a:lnTo>
                    <a:close/>
                  </a:path>
                </a:pathLst>
              </a:custGeom>
              <a:solidFill>
                <a:srgbClr val="F29C1F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Рисунок 494">
                <a:extLst>
                  <a:ext uri="{FF2B5EF4-FFF2-40B4-BE49-F238E27FC236}">
                    <a16:creationId xmlns="" xmlns:a16="http://schemas.microsoft.com/office/drawing/2014/main" id="{1E78413C-639F-4462-AC8C-5B08D3A0E06D}"/>
                  </a:ext>
                </a:extLst>
              </p:cNvPr>
              <p:cNvSpPr/>
              <p:nvPr/>
            </p:nvSpPr>
            <p:spPr>
              <a:xfrm>
                <a:off x="3657600" y="1403888"/>
                <a:ext cx="4372303" cy="4463511"/>
              </a:xfrm>
              <a:custGeom>
                <a:avLst/>
                <a:gdLst>
                  <a:gd name="connsiteX0" fmla="*/ 4120055 w 4372303"/>
                  <a:gd name="connsiteY0" fmla="*/ -1 h 4463511"/>
                  <a:gd name="connsiteX1" fmla="*/ 4372304 w 4372303"/>
                  <a:gd name="connsiteY1" fmla="*/ -1 h 4463511"/>
                  <a:gd name="connsiteX2" fmla="*/ 4372304 w 4372303"/>
                  <a:gd name="connsiteY2" fmla="*/ 4463511 h 4463511"/>
                  <a:gd name="connsiteX3" fmla="*/ 4120055 w 4372303"/>
                  <a:gd name="connsiteY3" fmla="*/ 4463511 h 4463511"/>
                  <a:gd name="connsiteX4" fmla="*/ 252248 w 4372303"/>
                  <a:gd name="connsiteY4" fmla="*/ 4463511 h 4463511"/>
                  <a:gd name="connsiteX5" fmla="*/ 0 w 4372303"/>
                  <a:gd name="connsiteY5" fmla="*/ 4463511 h 4463511"/>
                  <a:gd name="connsiteX6" fmla="*/ 0 w 4372303"/>
                  <a:gd name="connsiteY6" fmla="*/ -1 h 4463511"/>
                  <a:gd name="connsiteX7" fmla="*/ 252248 w 4372303"/>
                  <a:gd name="connsiteY7" fmla="*/ -1 h 446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72303" h="4463511">
                    <a:moveTo>
                      <a:pt x="4120055" y="-1"/>
                    </a:moveTo>
                    <a:cubicBezTo>
                      <a:pt x="4259368" y="-1"/>
                      <a:pt x="4372304" y="-1"/>
                      <a:pt x="4372304" y="-1"/>
                    </a:cubicBezTo>
                    <a:lnTo>
                      <a:pt x="4372304" y="4463511"/>
                    </a:lnTo>
                    <a:cubicBezTo>
                      <a:pt x="4372304" y="4463511"/>
                      <a:pt x="4259368" y="4463511"/>
                      <a:pt x="4120055" y="4463511"/>
                    </a:cubicBezTo>
                    <a:lnTo>
                      <a:pt x="252248" y="4463511"/>
                    </a:lnTo>
                    <a:cubicBezTo>
                      <a:pt x="112935" y="4463511"/>
                      <a:pt x="0" y="4463511"/>
                      <a:pt x="0" y="4463511"/>
                    </a:cubicBezTo>
                    <a:lnTo>
                      <a:pt x="0" y="-1"/>
                    </a:lnTo>
                    <a:cubicBezTo>
                      <a:pt x="0" y="-1"/>
                      <a:pt x="112935" y="-1"/>
                      <a:pt x="252248" y="-1"/>
                    </a:cubicBezTo>
                    <a:close/>
                  </a:path>
                </a:pathLst>
              </a:custGeom>
              <a:solidFill>
                <a:srgbClr val="FFC32E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Рисунок 494">
                <a:extLst>
                  <a:ext uri="{FF2B5EF4-FFF2-40B4-BE49-F238E27FC236}">
                    <a16:creationId xmlns="" xmlns:a16="http://schemas.microsoft.com/office/drawing/2014/main" id="{7E7BE5FF-144A-4D57-9D43-783B1050D289}"/>
                  </a:ext>
                </a:extLst>
              </p:cNvPr>
              <p:cNvSpPr/>
              <p:nvPr/>
            </p:nvSpPr>
            <p:spPr>
              <a:xfrm>
                <a:off x="3993931" y="1734518"/>
                <a:ext cx="3699641" cy="661261"/>
              </a:xfrm>
              <a:custGeom>
                <a:avLst/>
                <a:gdLst>
                  <a:gd name="connsiteX0" fmla="*/ 3699642 w 3699641"/>
                  <a:gd name="connsiteY0" fmla="*/ 165314 h 661261"/>
                  <a:gd name="connsiteX1" fmla="*/ 3699642 w 3699641"/>
                  <a:gd name="connsiteY1" fmla="*/ 661260 h 661261"/>
                  <a:gd name="connsiteX2" fmla="*/ 0 w 3699641"/>
                  <a:gd name="connsiteY2" fmla="*/ 661260 h 661261"/>
                  <a:gd name="connsiteX3" fmla="*/ 0 w 3699641"/>
                  <a:gd name="connsiteY3" fmla="*/ 165314 h 661261"/>
                  <a:gd name="connsiteX4" fmla="*/ 168166 w 3699641"/>
                  <a:gd name="connsiteY4" fmla="*/ -1 h 661261"/>
                  <a:gd name="connsiteX5" fmla="*/ 3531476 w 3699641"/>
                  <a:gd name="connsiteY5" fmla="*/ -1 h 661261"/>
                  <a:gd name="connsiteX6" fmla="*/ 3699642 w 3699641"/>
                  <a:gd name="connsiteY6" fmla="*/ 165314 h 66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9641" h="661261">
                    <a:moveTo>
                      <a:pt x="3699642" y="165314"/>
                    </a:moveTo>
                    <a:lnTo>
                      <a:pt x="3699642" y="661260"/>
                    </a:lnTo>
                    <a:lnTo>
                      <a:pt x="0" y="661260"/>
                    </a:lnTo>
                    <a:lnTo>
                      <a:pt x="0" y="165314"/>
                    </a:lnTo>
                    <a:cubicBezTo>
                      <a:pt x="277" y="74126"/>
                      <a:pt x="75405" y="271"/>
                      <a:pt x="168166" y="-1"/>
                    </a:cubicBezTo>
                    <a:lnTo>
                      <a:pt x="3531476" y="-1"/>
                    </a:lnTo>
                    <a:cubicBezTo>
                      <a:pt x="3624236" y="271"/>
                      <a:pt x="3699364" y="74126"/>
                      <a:pt x="3699642" y="165314"/>
                    </a:cubicBezTo>
                    <a:close/>
                  </a:path>
                </a:pathLst>
              </a:custGeom>
              <a:solidFill>
                <a:srgbClr val="E1002B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Рисунок 494">
                <a:extLst>
                  <a:ext uri="{FF2B5EF4-FFF2-40B4-BE49-F238E27FC236}">
                    <a16:creationId xmlns="" xmlns:a16="http://schemas.microsoft.com/office/drawing/2014/main" id="{BDB843B5-EC6F-4257-8FF7-FE713C99760C}"/>
                  </a:ext>
                </a:extLst>
              </p:cNvPr>
              <p:cNvSpPr/>
              <p:nvPr/>
            </p:nvSpPr>
            <p:spPr>
              <a:xfrm>
                <a:off x="3993931" y="2395779"/>
                <a:ext cx="3699641" cy="3140989"/>
              </a:xfrm>
              <a:custGeom>
                <a:avLst/>
                <a:gdLst>
                  <a:gd name="connsiteX0" fmla="*/ 3699642 w 3699641"/>
                  <a:gd name="connsiteY0" fmla="*/ -1 h 3140989"/>
                  <a:gd name="connsiteX1" fmla="*/ 3699642 w 3699641"/>
                  <a:gd name="connsiteY1" fmla="*/ 2493780 h 3140989"/>
                  <a:gd name="connsiteX2" fmla="*/ 3650033 w 3699641"/>
                  <a:gd name="connsiteY2" fmla="*/ 2611154 h 3140989"/>
                  <a:gd name="connsiteX3" fmla="*/ 3160671 w 3699641"/>
                  <a:gd name="connsiteY3" fmla="*/ 3092221 h 3140989"/>
                  <a:gd name="connsiteX4" fmla="*/ 3041273 w 3699641"/>
                  <a:gd name="connsiteY4" fmla="*/ 3140989 h 3140989"/>
                  <a:gd name="connsiteX5" fmla="*/ 168166 w 3699641"/>
                  <a:gd name="connsiteY5" fmla="*/ 3140989 h 3140989"/>
                  <a:gd name="connsiteX6" fmla="*/ 0 w 3699641"/>
                  <a:gd name="connsiteY6" fmla="*/ 2975674 h 3140989"/>
                  <a:gd name="connsiteX7" fmla="*/ 0 w 3699641"/>
                  <a:gd name="connsiteY7" fmla="*/ -1 h 314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99641" h="3140989">
                    <a:moveTo>
                      <a:pt x="3699642" y="-1"/>
                    </a:moveTo>
                    <a:lnTo>
                      <a:pt x="3699642" y="2493780"/>
                    </a:lnTo>
                    <a:cubicBezTo>
                      <a:pt x="3699621" y="2537829"/>
                      <a:pt x="3681772" y="2580060"/>
                      <a:pt x="3650033" y="2611154"/>
                    </a:cubicBezTo>
                    <a:lnTo>
                      <a:pt x="3160671" y="3092221"/>
                    </a:lnTo>
                    <a:cubicBezTo>
                      <a:pt x="3129041" y="3123422"/>
                      <a:pt x="3086082" y="3140969"/>
                      <a:pt x="3041273" y="3140989"/>
                    </a:cubicBezTo>
                    <a:lnTo>
                      <a:pt x="168166" y="3140989"/>
                    </a:lnTo>
                    <a:cubicBezTo>
                      <a:pt x="75405" y="3140717"/>
                      <a:pt x="277" y="3066862"/>
                      <a:pt x="0" y="2975674"/>
                    </a:cubicBezTo>
                    <a:lnTo>
                      <a:pt x="0" y="-1"/>
                    </a:lnTo>
                    <a:close/>
                  </a:path>
                </a:pathLst>
              </a:custGeom>
              <a:solidFill>
                <a:srgbClr val="ECF0F1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Рисунок 494">
                <a:extLst>
                  <a:ext uri="{FF2B5EF4-FFF2-40B4-BE49-F238E27FC236}">
                    <a16:creationId xmlns="" xmlns:a16="http://schemas.microsoft.com/office/drawing/2014/main" id="{9BF9E28B-87FE-4B1A-A3E3-0DDACDB19985}"/>
                  </a:ext>
                </a:extLst>
              </p:cNvPr>
              <p:cNvSpPr/>
              <p:nvPr/>
            </p:nvSpPr>
            <p:spPr>
              <a:xfrm>
                <a:off x="7104993" y="4958166"/>
                <a:ext cx="573444" cy="563724"/>
              </a:xfrm>
              <a:custGeom>
                <a:avLst/>
                <a:gdLst>
                  <a:gd name="connsiteX0" fmla="*/ 573444 w 573444"/>
                  <a:gd name="connsiteY0" fmla="*/ -1 h 563724"/>
                  <a:gd name="connsiteX1" fmla="*/ 538971 w 573444"/>
                  <a:gd name="connsiteY1" fmla="*/ 48767 h 563724"/>
                  <a:gd name="connsiteX2" fmla="*/ 49609 w 573444"/>
                  <a:gd name="connsiteY2" fmla="*/ 529834 h 563724"/>
                  <a:gd name="connsiteX3" fmla="*/ 0 w 573444"/>
                  <a:gd name="connsiteY3" fmla="*/ 563724 h 563724"/>
                  <a:gd name="connsiteX4" fmla="*/ 0 w 573444"/>
                  <a:gd name="connsiteY4" fmla="*/ 165314 h 563724"/>
                  <a:gd name="connsiteX5" fmla="*/ 168166 w 573444"/>
                  <a:gd name="connsiteY5" fmla="*/ -1 h 563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3444" h="563724">
                    <a:moveTo>
                      <a:pt x="573444" y="-1"/>
                    </a:moveTo>
                    <a:cubicBezTo>
                      <a:pt x="565015" y="18152"/>
                      <a:pt x="553338" y="34670"/>
                      <a:pt x="538971" y="48767"/>
                    </a:cubicBezTo>
                    <a:lnTo>
                      <a:pt x="49609" y="529834"/>
                    </a:lnTo>
                    <a:cubicBezTo>
                      <a:pt x="35269" y="543959"/>
                      <a:pt x="18466" y="555437"/>
                      <a:pt x="0" y="563724"/>
                    </a:cubicBezTo>
                    <a:lnTo>
                      <a:pt x="0" y="165314"/>
                    </a:lnTo>
                    <a:cubicBezTo>
                      <a:pt x="277" y="74126"/>
                      <a:pt x="75405" y="271"/>
                      <a:pt x="168166" y="-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27" name="Рисунок 494">
                <a:extLst>
                  <a:ext uri="{FF2B5EF4-FFF2-40B4-BE49-F238E27FC236}">
                    <a16:creationId xmlns="" xmlns:a16="http://schemas.microsoft.com/office/drawing/2014/main" id="{210B2619-457E-49F6-89B7-B7D0D15871EC}"/>
                  </a:ext>
                </a:extLst>
              </p:cNvPr>
              <p:cNvGrpSpPr/>
              <p:nvPr/>
            </p:nvGrpSpPr>
            <p:grpSpPr>
              <a:xfrm>
                <a:off x="4498318" y="990512"/>
                <a:ext cx="2746252" cy="1157294"/>
                <a:chOff x="4498318" y="990512"/>
                <a:chExt cx="2746252" cy="1157294"/>
              </a:xfrm>
              <a:solidFill>
                <a:srgbClr val="95A5A5"/>
              </a:solidFill>
            </p:grpSpPr>
            <p:sp>
              <p:nvSpPr>
                <p:cNvPr id="28" name="Рисунок 494">
                  <a:extLst>
                    <a:ext uri="{FF2B5EF4-FFF2-40B4-BE49-F238E27FC236}">
                      <a16:creationId xmlns="" xmlns:a16="http://schemas.microsoft.com/office/drawing/2014/main" id="{E5A01576-7392-46DD-A45C-CC5EB0246E9B}"/>
                    </a:ext>
                  </a:extLst>
                </p:cNvPr>
                <p:cNvSpPr/>
                <p:nvPr/>
              </p:nvSpPr>
              <p:spPr>
                <a:xfrm>
                  <a:off x="4498318" y="990512"/>
                  <a:ext cx="1148680" cy="1157294"/>
                </a:xfrm>
                <a:custGeom>
                  <a:avLst/>
                  <a:gdLst>
                    <a:gd name="connsiteX0" fmla="*/ 1148680 w 1148680"/>
                    <a:gd name="connsiteY0" fmla="*/ 413374 h 1157294"/>
                    <a:gd name="connsiteX1" fmla="*/ 972947 w 1148680"/>
                    <a:gd name="connsiteY1" fmla="*/ 413374 h 1157294"/>
                    <a:gd name="connsiteX2" fmla="*/ 473395 w 1148680"/>
                    <a:gd name="connsiteY2" fmla="*/ 180953 h 1157294"/>
                    <a:gd name="connsiteX3" fmla="*/ 171264 w 1148680"/>
                    <a:gd name="connsiteY3" fmla="*/ 635892 h 1157294"/>
                    <a:gd name="connsiteX4" fmla="*/ 588689 w 1148680"/>
                    <a:gd name="connsiteY4" fmla="*/ 991978 h 1157294"/>
                    <a:gd name="connsiteX5" fmla="*/ 672771 w 1148680"/>
                    <a:gd name="connsiteY5" fmla="*/ 1074635 h 1157294"/>
                    <a:gd name="connsiteX6" fmla="*/ 588689 w 1148680"/>
                    <a:gd name="connsiteY6" fmla="*/ 1157293 h 1157294"/>
                    <a:gd name="connsiteX7" fmla="*/ 3805 w 1148680"/>
                    <a:gd name="connsiteY7" fmla="*/ 644042 h 1157294"/>
                    <a:gd name="connsiteX8" fmla="*/ 456579 w 1148680"/>
                    <a:gd name="connsiteY8" fmla="*/ 14834 h 1157294"/>
                    <a:gd name="connsiteX9" fmla="*/ 1143635 w 1148680"/>
                    <a:gd name="connsiteY9" fmla="*/ 386097 h 1157294"/>
                    <a:gd name="connsiteX10" fmla="*/ 1148680 w 1148680"/>
                    <a:gd name="connsiteY10" fmla="*/ 413374 h 1157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48680" h="1157294">
                      <a:moveTo>
                        <a:pt x="1148680" y="413374"/>
                      </a:moveTo>
                      <a:lnTo>
                        <a:pt x="972947" y="413374"/>
                      </a:lnTo>
                      <a:cubicBezTo>
                        <a:pt x="888903" y="224072"/>
                        <a:pt x="675597" y="124829"/>
                        <a:pt x="473395" y="180953"/>
                      </a:cubicBezTo>
                      <a:cubicBezTo>
                        <a:pt x="271193" y="237077"/>
                        <a:pt x="142185" y="431333"/>
                        <a:pt x="171264" y="635892"/>
                      </a:cubicBezTo>
                      <a:cubicBezTo>
                        <a:pt x="200344" y="840450"/>
                        <a:pt x="378582" y="992497"/>
                        <a:pt x="588689" y="991978"/>
                      </a:cubicBezTo>
                      <a:cubicBezTo>
                        <a:pt x="635126" y="991978"/>
                        <a:pt x="672771" y="1028985"/>
                        <a:pt x="672771" y="1074635"/>
                      </a:cubicBezTo>
                      <a:cubicBezTo>
                        <a:pt x="672771" y="1120286"/>
                        <a:pt x="635126" y="1157293"/>
                        <a:pt x="588689" y="1157293"/>
                      </a:cubicBezTo>
                      <a:cubicBezTo>
                        <a:pt x="289321" y="1157328"/>
                        <a:pt x="37618" y="936453"/>
                        <a:pt x="3805" y="644042"/>
                      </a:cubicBezTo>
                      <a:cubicBezTo>
                        <a:pt x="-30008" y="351632"/>
                        <a:pt x="164841" y="80854"/>
                        <a:pt x="456579" y="14834"/>
                      </a:cubicBezTo>
                      <a:cubicBezTo>
                        <a:pt x="748316" y="-51187"/>
                        <a:pt x="1043988" y="108585"/>
                        <a:pt x="1143635" y="386097"/>
                      </a:cubicBezTo>
                      <a:cubicBezTo>
                        <a:pt x="1147004" y="394809"/>
                        <a:pt x="1148715" y="404055"/>
                        <a:pt x="1148680" y="413374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84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Рисунок 494">
                  <a:extLst>
                    <a:ext uri="{FF2B5EF4-FFF2-40B4-BE49-F238E27FC236}">
                      <a16:creationId xmlns="" xmlns:a16="http://schemas.microsoft.com/office/drawing/2014/main" id="{F1FAE706-318A-4CDA-9040-8EB85C6E8D22}"/>
                    </a:ext>
                  </a:extLst>
                </p:cNvPr>
                <p:cNvSpPr/>
                <p:nvPr/>
              </p:nvSpPr>
              <p:spPr>
                <a:xfrm>
                  <a:off x="6095890" y="990512"/>
                  <a:ext cx="1148680" cy="1157294"/>
                </a:xfrm>
                <a:custGeom>
                  <a:avLst/>
                  <a:gdLst>
                    <a:gd name="connsiteX0" fmla="*/ 1148680 w 1148680"/>
                    <a:gd name="connsiteY0" fmla="*/ 413374 h 1157294"/>
                    <a:gd name="connsiteX1" fmla="*/ 972947 w 1148680"/>
                    <a:gd name="connsiteY1" fmla="*/ 413374 h 1157294"/>
                    <a:gd name="connsiteX2" fmla="*/ 473395 w 1148680"/>
                    <a:gd name="connsiteY2" fmla="*/ 180953 h 1157294"/>
                    <a:gd name="connsiteX3" fmla="*/ 171264 w 1148680"/>
                    <a:gd name="connsiteY3" fmla="*/ 635892 h 1157294"/>
                    <a:gd name="connsiteX4" fmla="*/ 588689 w 1148680"/>
                    <a:gd name="connsiteY4" fmla="*/ 991978 h 1157294"/>
                    <a:gd name="connsiteX5" fmla="*/ 672772 w 1148680"/>
                    <a:gd name="connsiteY5" fmla="*/ 1074635 h 1157294"/>
                    <a:gd name="connsiteX6" fmla="*/ 588689 w 1148680"/>
                    <a:gd name="connsiteY6" fmla="*/ 1157293 h 1157294"/>
                    <a:gd name="connsiteX7" fmla="*/ 3805 w 1148680"/>
                    <a:gd name="connsiteY7" fmla="*/ 644042 h 1157294"/>
                    <a:gd name="connsiteX8" fmla="*/ 456579 w 1148680"/>
                    <a:gd name="connsiteY8" fmla="*/ 14834 h 1157294"/>
                    <a:gd name="connsiteX9" fmla="*/ 1143635 w 1148680"/>
                    <a:gd name="connsiteY9" fmla="*/ 386097 h 1157294"/>
                    <a:gd name="connsiteX10" fmla="*/ 1148680 w 1148680"/>
                    <a:gd name="connsiteY10" fmla="*/ 413374 h 1157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48680" h="1157294">
                      <a:moveTo>
                        <a:pt x="1148680" y="413374"/>
                      </a:moveTo>
                      <a:lnTo>
                        <a:pt x="972947" y="413374"/>
                      </a:lnTo>
                      <a:cubicBezTo>
                        <a:pt x="888903" y="224072"/>
                        <a:pt x="675597" y="124829"/>
                        <a:pt x="473395" y="180953"/>
                      </a:cubicBezTo>
                      <a:cubicBezTo>
                        <a:pt x="271193" y="237077"/>
                        <a:pt x="142185" y="431333"/>
                        <a:pt x="171264" y="635892"/>
                      </a:cubicBezTo>
                      <a:cubicBezTo>
                        <a:pt x="200344" y="840450"/>
                        <a:pt x="378582" y="992497"/>
                        <a:pt x="588689" y="991978"/>
                      </a:cubicBezTo>
                      <a:cubicBezTo>
                        <a:pt x="635126" y="991978"/>
                        <a:pt x="672772" y="1028985"/>
                        <a:pt x="672772" y="1074635"/>
                      </a:cubicBezTo>
                      <a:cubicBezTo>
                        <a:pt x="672772" y="1120286"/>
                        <a:pt x="635126" y="1157293"/>
                        <a:pt x="588689" y="1157293"/>
                      </a:cubicBezTo>
                      <a:cubicBezTo>
                        <a:pt x="289321" y="1157328"/>
                        <a:pt x="37618" y="936453"/>
                        <a:pt x="3805" y="644042"/>
                      </a:cubicBezTo>
                      <a:cubicBezTo>
                        <a:pt x="-30008" y="351632"/>
                        <a:pt x="164841" y="80854"/>
                        <a:pt x="456579" y="14834"/>
                      </a:cubicBezTo>
                      <a:cubicBezTo>
                        <a:pt x="748316" y="-51187"/>
                        <a:pt x="1043988" y="108585"/>
                        <a:pt x="1143635" y="386097"/>
                      </a:cubicBezTo>
                      <a:cubicBezTo>
                        <a:pt x="1147005" y="394809"/>
                        <a:pt x="1148715" y="404055"/>
                        <a:pt x="1148680" y="413374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84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0" name="Текст 4">
              <a:extLst>
                <a:ext uri="{FF2B5EF4-FFF2-40B4-BE49-F238E27FC236}">
                  <a16:creationId xmlns="" xmlns:a16="http://schemas.microsoft.com/office/drawing/2014/main" id="{D0B27549-798D-4139-8107-8B2CE8712C53}"/>
                </a:ext>
              </a:extLst>
            </p:cNvPr>
            <p:cNvSpPr txBox="1">
              <a:spLocks/>
            </p:cNvSpPr>
            <p:nvPr/>
          </p:nvSpPr>
          <p:spPr>
            <a:xfrm>
              <a:off x="8401805" y="1845339"/>
              <a:ext cx="765055" cy="734032"/>
            </a:xfrm>
            <a:prstGeom prst="rect">
              <a:avLst/>
            </a:prstGeom>
          </p:spPr>
          <p:txBody>
            <a:bodyPr anchor="ctr">
              <a:normAutofit fontScale="77500" lnSpcReduction="200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rgbClr val="33428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4400" b="1" dirty="0" smtClean="0">
                  <a:solidFill>
                    <a:srgbClr val="4FAF4F"/>
                  </a:solidFill>
                </a:rPr>
                <a:t>1–16 </a:t>
              </a:r>
              <a:r>
                <a:rPr lang="ru-RU" sz="2500" u="sng" dirty="0" smtClean="0">
                  <a:solidFill>
                    <a:srgbClr val="4FAF4F"/>
                  </a:solidFill>
                </a:rPr>
                <a:t>августа</a:t>
              </a:r>
              <a:endParaRPr lang="ru-RU" sz="2500" u="sng" dirty="0">
                <a:solidFill>
                  <a:srgbClr val="4FAF4F"/>
                </a:solidFill>
              </a:endParaRPr>
            </a:p>
          </p:txBody>
        </p:sp>
      </p:grpSp>
      <p:sp>
        <p:nvSpPr>
          <p:cNvPr id="30" name="Текст 4">
            <a:extLst>
              <a:ext uri="{FF2B5EF4-FFF2-40B4-BE49-F238E27FC236}">
                <a16:creationId xmlns="" xmlns:a16="http://schemas.microsoft.com/office/drawing/2014/main" id="{5F3C2C21-A4F1-4C10-ACDC-C8CA98E71AFF}"/>
              </a:ext>
            </a:extLst>
          </p:cNvPr>
          <p:cNvSpPr txBox="1">
            <a:spLocks/>
          </p:cNvSpPr>
          <p:nvPr/>
        </p:nvSpPr>
        <p:spPr>
          <a:xfrm>
            <a:off x="2996181" y="4611052"/>
            <a:ext cx="2844555" cy="19208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Самозаполнение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 переписных листов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электронном виде через систему 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</a:rPr>
              <a:t>web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-сбора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Росстата или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спецоператора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 связи 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="" xmlns:a16="http://schemas.microsoft.com/office/drawing/2014/main" id="{DF92C5F7-5A4A-46B9-A744-0CFD67C755E2}"/>
              </a:ext>
            </a:extLst>
          </p:cNvPr>
          <p:cNvGrpSpPr/>
          <p:nvPr/>
        </p:nvGrpSpPr>
        <p:grpSpPr>
          <a:xfrm>
            <a:off x="6650886" y="4527508"/>
            <a:ext cx="1836000" cy="1836000"/>
            <a:chOff x="8249570" y="1534403"/>
            <a:chExt cx="1206850" cy="1206902"/>
          </a:xfrm>
        </p:grpSpPr>
        <p:grpSp>
          <p:nvGrpSpPr>
            <p:cNvPr id="32" name="Рисунок 494">
              <a:extLst>
                <a:ext uri="{FF2B5EF4-FFF2-40B4-BE49-F238E27FC236}">
                  <a16:creationId xmlns="" xmlns:a16="http://schemas.microsoft.com/office/drawing/2014/main" id="{A1E03ED8-A52C-451B-A401-1130D7C8D5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49570" y="1534403"/>
              <a:ext cx="1206850" cy="1206902"/>
              <a:chOff x="3657600" y="990512"/>
              <a:chExt cx="4876666" cy="4876887"/>
            </a:xfrm>
          </p:grpSpPr>
          <p:sp>
            <p:nvSpPr>
              <p:cNvPr id="34" name="Рисунок 494">
                <a:extLst>
                  <a:ext uri="{FF2B5EF4-FFF2-40B4-BE49-F238E27FC236}">
                    <a16:creationId xmlns="" xmlns:a16="http://schemas.microsoft.com/office/drawing/2014/main" id="{58A7693D-60E7-4C7F-BF98-8F7F1CF98531}"/>
                  </a:ext>
                </a:extLst>
              </p:cNvPr>
              <p:cNvSpPr/>
              <p:nvPr/>
            </p:nvSpPr>
            <p:spPr>
              <a:xfrm>
                <a:off x="7945820" y="1982491"/>
                <a:ext cx="588446" cy="3636936"/>
              </a:xfrm>
              <a:custGeom>
                <a:avLst/>
                <a:gdLst>
                  <a:gd name="connsiteX0" fmla="*/ 0 w 588446"/>
                  <a:gd name="connsiteY0" fmla="*/ 3636936 h 3636936"/>
                  <a:gd name="connsiteX1" fmla="*/ 411333 w 588446"/>
                  <a:gd name="connsiteY1" fmla="*/ 3636935 h 3636936"/>
                  <a:gd name="connsiteX2" fmla="*/ 544949 w 588446"/>
                  <a:gd name="connsiteY2" fmla="*/ 3577441 h 3636936"/>
                  <a:gd name="connsiteX3" fmla="*/ 586730 w 588446"/>
                  <a:gd name="connsiteY3" fmla="*/ 3439218 h 3636936"/>
                  <a:gd name="connsiteX4" fmla="*/ 84083 w 588446"/>
                  <a:gd name="connsiteY4" fmla="*/ -1 h 363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446" h="3636936">
                    <a:moveTo>
                      <a:pt x="0" y="3636936"/>
                    </a:moveTo>
                    <a:lnTo>
                      <a:pt x="411333" y="3636935"/>
                    </a:lnTo>
                    <a:cubicBezTo>
                      <a:pt x="462540" y="3637088"/>
                      <a:pt x="511293" y="3615381"/>
                      <a:pt x="544949" y="3577441"/>
                    </a:cubicBezTo>
                    <a:cubicBezTo>
                      <a:pt x="578606" y="3539502"/>
                      <a:pt x="593850" y="3489068"/>
                      <a:pt x="586730" y="3439218"/>
                    </a:cubicBezTo>
                    <a:lnTo>
                      <a:pt x="84083" y="-1"/>
                    </a:lnTo>
                    <a:close/>
                  </a:path>
                </a:pathLst>
              </a:custGeom>
              <a:solidFill>
                <a:srgbClr val="F29C1F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Рисунок 494">
                <a:extLst>
                  <a:ext uri="{FF2B5EF4-FFF2-40B4-BE49-F238E27FC236}">
                    <a16:creationId xmlns="" xmlns:a16="http://schemas.microsoft.com/office/drawing/2014/main" id="{1E78413C-639F-4462-AC8C-5B08D3A0E06D}"/>
                  </a:ext>
                </a:extLst>
              </p:cNvPr>
              <p:cNvSpPr/>
              <p:nvPr/>
            </p:nvSpPr>
            <p:spPr>
              <a:xfrm>
                <a:off x="3657600" y="1403888"/>
                <a:ext cx="4372303" cy="4463511"/>
              </a:xfrm>
              <a:custGeom>
                <a:avLst/>
                <a:gdLst>
                  <a:gd name="connsiteX0" fmla="*/ 4120055 w 4372303"/>
                  <a:gd name="connsiteY0" fmla="*/ -1 h 4463511"/>
                  <a:gd name="connsiteX1" fmla="*/ 4372304 w 4372303"/>
                  <a:gd name="connsiteY1" fmla="*/ -1 h 4463511"/>
                  <a:gd name="connsiteX2" fmla="*/ 4372304 w 4372303"/>
                  <a:gd name="connsiteY2" fmla="*/ 4463511 h 4463511"/>
                  <a:gd name="connsiteX3" fmla="*/ 4120055 w 4372303"/>
                  <a:gd name="connsiteY3" fmla="*/ 4463511 h 4463511"/>
                  <a:gd name="connsiteX4" fmla="*/ 252248 w 4372303"/>
                  <a:gd name="connsiteY4" fmla="*/ 4463511 h 4463511"/>
                  <a:gd name="connsiteX5" fmla="*/ 0 w 4372303"/>
                  <a:gd name="connsiteY5" fmla="*/ 4463511 h 4463511"/>
                  <a:gd name="connsiteX6" fmla="*/ 0 w 4372303"/>
                  <a:gd name="connsiteY6" fmla="*/ -1 h 4463511"/>
                  <a:gd name="connsiteX7" fmla="*/ 252248 w 4372303"/>
                  <a:gd name="connsiteY7" fmla="*/ -1 h 446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72303" h="4463511">
                    <a:moveTo>
                      <a:pt x="4120055" y="-1"/>
                    </a:moveTo>
                    <a:cubicBezTo>
                      <a:pt x="4259368" y="-1"/>
                      <a:pt x="4372304" y="-1"/>
                      <a:pt x="4372304" y="-1"/>
                    </a:cubicBezTo>
                    <a:lnTo>
                      <a:pt x="4372304" y="4463511"/>
                    </a:lnTo>
                    <a:cubicBezTo>
                      <a:pt x="4372304" y="4463511"/>
                      <a:pt x="4259368" y="4463511"/>
                      <a:pt x="4120055" y="4463511"/>
                    </a:cubicBezTo>
                    <a:lnTo>
                      <a:pt x="252248" y="4463511"/>
                    </a:lnTo>
                    <a:cubicBezTo>
                      <a:pt x="112935" y="4463511"/>
                      <a:pt x="0" y="4463511"/>
                      <a:pt x="0" y="4463511"/>
                    </a:cubicBezTo>
                    <a:lnTo>
                      <a:pt x="0" y="-1"/>
                    </a:lnTo>
                    <a:cubicBezTo>
                      <a:pt x="0" y="-1"/>
                      <a:pt x="112935" y="-1"/>
                      <a:pt x="252248" y="-1"/>
                    </a:cubicBezTo>
                    <a:close/>
                  </a:path>
                </a:pathLst>
              </a:custGeom>
              <a:solidFill>
                <a:srgbClr val="FFC32E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Рисунок 494">
                <a:extLst>
                  <a:ext uri="{FF2B5EF4-FFF2-40B4-BE49-F238E27FC236}">
                    <a16:creationId xmlns="" xmlns:a16="http://schemas.microsoft.com/office/drawing/2014/main" id="{7E7BE5FF-144A-4D57-9D43-783B1050D289}"/>
                  </a:ext>
                </a:extLst>
              </p:cNvPr>
              <p:cNvSpPr/>
              <p:nvPr/>
            </p:nvSpPr>
            <p:spPr>
              <a:xfrm>
                <a:off x="3993931" y="1734518"/>
                <a:ext cx="3699641" cy="661261"/>
              </a:xfrm>
              <a:custGeom>
                <a:avLst/>
                <a:gdLst>
                  <a:gd name="connsiteX0" fmla="*/ 3699642 w 3699641"/>
                  <a:gd name="connsiteY0" fmla="*/ 165314 h 661261"/>
                  <a:gd name="connsiteX1" fmla="*/ 3699642 w 3699641"/>
                  <a:gd name="connsiteY1" fmla="*/ 661260 h 661261"/>
                  <a:gd name="connsiteX2" fmla="*/ 0 w 3699641"/>
                  <a:gd name="connsiteY2" fmla="*/ 661260 h 661261"/>
                  <a:gd name="connsiteX3" fmla="*/ 0 w 3699641"/>
                  <a:gd name="connsiteY3" fmla="*/ 165314 h 661261"/>
                  <a:gd name="connsiteX4" fmla="*/ 168166 w 3699641"/>
                  <a:gd name="connsiteY4" fmla="*/ -1 h 661261"/>
                  <a:gd name="connsiteX5" fmla="*/ 3531476 w 3699641"/>
                  <a:gd name="connsiteY5" fmla="*/ -1 h 661261"/>
                  <a:gd name="connsiteX6" fmla="*/ 3699642 w 3699641"/>
                  <a:gd name="connsiteY6" fmla="*/ 165314 h 66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9641" h="661261">
                    <a:moveTo>
                      <a:pt x="3699642" y="165314"/>
                    </a:moveTo>
                    <a:lnTo>
                      <a:pt x="3699642" y="661260"/>
                    </a:lnTo>
                    <a:lnTo>
                      <a:pt x="0" y="661260"/>
                    </a:lnTo>
                    <a:lnTo>
                      <a:pt x="0" y="165314"/>
                    </a:lnTo>
                    <a:cubicBezTo>
                      <a:pt x="277" y="74126"/>
                      <a:pt x="75405" y="271"/>
                      <a:pt x="168166" y="-1"/>
                    </a:cubicBezTo>
                    <a:lnTo>
                      <a:pt x="3531476" y="-1"/>
                    </a:lnTo>
                    <a:cubicBezTo>
                      <a:pt x="3624236" y="271"/>
                      <a:pt x="3699364" y="74126"/>
                      <a:pt x="3699642" y="165314"/>
                    </a:cubicBezTo>
                    <a:close/>
                  </a:path>
                </a:pathLst>
              </a:custGeom>
              <a:solidFill>
                <a:srgbClr val="E1002B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Рисунок 494">
                <a:extLst>
                  <a:ext uri="{FF2B5EF4-FFF2-40B4-BE49-F238E27FC236}">
                    <a16:creationId xmlns="" xmlns:a16="http://schemas.microsoft.com/office/drawing/2014/main" id="{BDB843B5-EC6F-4257-8FF7-FE713C99760C}"/>
                  </a:ext>
                </a:extLst>
              </p:cNvPr>
              <p:cNvSpPr/>
              <p:nvPr/>
            </p:nvSpPr>
            <p:spPr>
              <a:xfrm>
                <a:off x="3993931" y="2395779"/>
                <a:ext cx="3699641" cy="3140989"/>
              </a:xfrm>
              <a:custGeom>
                <a:avLst/>
                <a:gdLst>
                  <a:gd name="connsiteX0" fmla="*/ 3699642 w 3699641"/>
                  <a:gd name="connsiteY0" fmla="*/ -1 h 3140989"/>
                  <a:gd name="connsiteX1" fmla="*/ 3699642 w 3699641"/>
                  <a:gd name="connsiteY1" fmla="*/ 2493780 h 3140989"/>
                  <a:gd name="connsiteX2" fmla="*/ 3650033 w 3699641"/>
                  <a:gd name="connsiteY2" fmla="*/ 2611154 h 3140989"/>
                  <a:gd name="connsiteX3" fmla="*/ 3160671 w 3699641"/>
                  <a:gd name="connsiteY3" fmla="*/ 3092221 h 3140989"/>
                  <a:gd name="connsiteX4" fmla="*/ 3041273 w 3699641"/>
                  <a:gd name="connsiteY4" fmla="*/ 3140989 h 3140989"/>
                  <a:gd name="connsiteX5" fmla="*/ 168166 w 3699641"/>
                  <a:gd name="connsiteY5" fmla="*/ 3140989 h 3140989"/>
                  <a:gd name="connsiteX6" fmla="*/ 0 w 3699641"/>
                  <a:gd name="connsiteY6" fmla="*/ 2975674 h 3140989"/>
                  <a:gd name="connsiteX7" fmla="*/ 0 w 3699641"/>
                  <a:gd name="connsiteY7" fmla="*/ -1 h 314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99641" h="3140989">
                    <a:moveTo>
                      <a:pt x="3699642" y="-1"/>
                    </a:moveTo>
                    <a:lnTo>
                      <a:pt x="3699642" y="2493780"/>
                    </a:lnTo>
                    <a:cubicBezTo>
                      <a:pt x="3699621" y="2537829"/>
                      <a:pt x="3681772" y="2580060"/>
                      <a:pt x="3650033" y="2611154"/>
                    </a:cubicBezTo>
                    <a:lnTo>
                      <a:pt x="3160671" y="3092221"/>
                    </a:lnTo>
                    <a:cubicBezTo>
                      <a:pt x="3129041" y="3123422"/>
                      <a:pt x="3086082" y="3140969"/>
                      <a:pt x="3041273" y="3140989"/>
                    </a:cubicBezTo>
                    <a:lnTo>
                      <a:pt x="168166" y="3140989"/>
                    </a:lnTo>
                    <a:cubicBezTo>
                      <a:pt x="75405" y="3140717"/>
                      <a:pt x="277" y="3066862"/>
                      <a:pt x="0" y="2975674"/>
                    </a:cubicBezTo>
                    <a:lnTo>
                      <a:pt x="0" y="-1"/>
                    </a:lnTo>
                    <a:close/>
                  </a:path>
                </a:pathLst>
              </a:custGeom>
              <a:solidFill>
                <a:srgbClr val="ECF0F1"/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Рисунок 494">
                <a:extLst>
                  <a:ext uri="{FF2B5EF4-FFF2-40B4-BE49-F238E27FC236}">
                    <a16:creationId xmlns="" xmlns:a16="http://schemas.microsoft.com/office/drawing/2014/main" id="{9BF9E28B-87FE-4B1A-A3E3-0DDACDB19985}"/>
                  </a:ext>
                </a:extLst>
              </p:cNvPr>
              <p:cNvSpPr/>
              <p:nvPr/>
            </p:nvSpPr>
            <p:spPr>
              <a:xfrm>
                <a:off x="7104993" y="4958166"/>
                <a:ext cx="573444" cy="563724"/>
              </a:xfrm>
              <a:custGeom>
                <a:avLst/>
                <a:gdLst>
                  <a:gd name="connsiteX0" fmla="*/ 573444 w 573444"/>
                  <a:gd name="connsiteY0" fmla="*/ -1 h 563724"/>
                  <a:gd name="connsiteX1" fmla="*/ 538971 w 573444"/>
                  <a:gd name="connsiteY1" fmla="*/ 48767 h 563724"/>
                  <a:gd name="connsiteX2" fmla="*/ 49609 w 573444"/>
                  <a:gd name="connsiteY2" fmla="*/ 529834 h 563724"/>
                  <a:gd name="connsiteX3" fmla="*/ 0 w 573444"/>
                  <a:gd name="connsiteY3" fmla="*/ 563724 h 563724"/>
                  <a:gd name="connsiteX4" fmla="*/ 0 w 573444"/>
                  <a:gd name="connsiteY4" fmla="*/ 165314 h 563724"/>
                  <a:gd name="connsiteX5" fmla="*/ 168166 w 573444"/>
                  <a:gd name="connsiteY5" fmla="*/ -1 h 563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3444" h="563724">
                    <a:moveTo>
                      <a:pt x="573444" y="-1"/>
                    </a:moveTo>
                    <a:cubicBezTo>
                      <a:pt x="565015" y="18152"/>
                      <a:pt x="553338" y="34670"/>
                      <a:pt x="538971" y="48767"/>
                    </a:cubicBezTo>
                    <a:lnTo>
                      <a:pt x="49609" y="529834"/>
                    </a:lnTo>
                    <a:cubicBezTo>
                      <a:pt x="35269" y="543959"/>
                      <a:pt x="18466" y="555437"/>
                      <a:pt x="0" y="563724"/>
                    </a:cubicBezTo>
                    <a:lnTo>
                      <a:pt x="0" y="165314"/>
                    </a:lnTo>
                    <a:cubicBezTo>
                      <a:pt x="277" y="74126"/>
                      <a:pt x="75405" y="271"/>
                      <a:pt x="168166" y="-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84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40" name="Рисунок 494">
                <a:extLst>
                  <a:ext uri="{FF2B5EF4-FFF2-40B4-BE49-F238E27FC236}">
                    <a16:creationId xmlns="" xmlns:a16="http://schemas.microsoft.com/office/drawing/2014/main" id="{210B2619-457E-49F6-89B7-B7D0D15871EC}"/>
                  </a:ext>
                </a:extLst>
              </p:cNvPr>
              <p:cNvGrpSpPr/>
              <p:nvPr/>
            </p:nvGrpSpPr>
            <p:grpSpPr>
              <a:xfrm>
                <a:off x="4498318" y="990512"/>
                <a:ext cx="2746252" cy="1157294"/>
                <a:chOff x="4498318" y="990512"/>
                <a:chExt cx="2746252" cy="1157294"/>
              </a:xfrm>
              <a:solidFill>
                <a:srgbClr val="95A5A5"/>
              </a:solidFill>
            </p:grpSpPr>
            <p:sp>
              <p:nvSpPr>
                <p:cNvPr id="41" name="Рисунок 494">
                  <a:extLst>
                    <a:ext uri="{FF2B5EF4-FFF2-40B4-BE49-F238E27FC236}">
                      <a16:creationId xmlns="" xmlns:a16="http://schemas.microsoft.com/office/drawing/2014/main" id="{E5A01576-7392-46DD-A45C-CC5EB0246E9B}"/>
                    </a:ext>
                  </a:extLst>
                </p:cNvPr>
                <p:cNvSpPr/>
                <p:nvPr/>
              </p:nvSpPr>
              <p:spPr>
                <a:xfrm>
                  <a:off x="4498318" y="990512"/>
                  <a:ext cx="1148680" cy="1157294"/>
                </a:xfrm>
                <a:custGeom>
                  <a:avLst/>
                  <a:gdLst>
                    <a:gd name="connsiteX0" fmla="*/ 1148680 w 1148680"/>
                    <a:gd name="connsiteY0" fmla="*/ 413374 h 1157294"/>
                    <a:gd name="connsiteX1" fmla="*/ 972947 w 1148680"/>
                    <a:gd name="connsiteY1" fmla="*/ 413374 h 1157294"/>
                    <a:gd name="connsiteX2" fmla="*/ 473395 w 1148680"/>
                    <a:gd name="connsiteY2" fmla="*/ 180953 h 1157294"/>
                    <a:gd name="connsiteX3" fmla="*/ 171264 w 1148680"/>
                    <a:gd name="connsiteY3" fmla="*/ 635892 h 1157294"/>
                    <a:gd name="connsiteX4" fmla="*/ 588689 w 1148680"/>
                    <a:gd name="connsiteY4" fmla="*/ 991978 h 1157294"/>
                    <a:gd name="connsiteX5" fmla="*/ 672771 w 1148680"/>
                    <a:gd name="connsiteY5" fmla="*/ 1074635 h 1157294"/>
                    <a:gd name="connsiteX6" fmla="*/ 588689 w 1148680"/>
                    <a:gd name="connsiteY6" fmla="*/ 1157293 h 1157294"/>
                    <a:gd name="connsiteX7" fmla="*/ 3805 w 1148680"/>
                    <a:gd name="connsiteY7" fmla="*/ 644042 h 1157294"/>
                    <a:gd name="connsiteX8" fmla="*/ 456579 w 1148680"/>
                    <a:gd name="connsiteY8" fmla="*/ 14834 h 1157294"/>
                    <a:gd name="connsiteX9" fmla="*/ 1143635 w 1148680"/>
                    <a:gd name="connsiteY9" fmla="*/ 386097 h 1157294"/>
                    <a:gd name="connsiteX10" fmla="*/ 1148680 w 1148680"/>
                    <a:gd name="connsiteY10" fmla="*/ 413374 h 1157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48680" h="1157294">
                      <a:moveTo>
                        <a:pt x="1148680" y="413374"/>
                      </a:moveTo>
                      <a:lnTo>
                        <a:pt x="972947" y="413374"/>
                      </a:lnTo>
                      <a:cubicBezTo>
                        <a:pt x="888903" y="224072"/>
                        <a:pt x="675597" y="124829"/>
                        <a:pt x="473395" y="180953"/>
                      </a:cubicBezTo>
                      <a:cubicBezTo>
                        <a:pt x="271193" y="237077"/>
                        <a:pt x="142185" y="431333"/>
                        <a:pt x="171264" y="635892"/>
                      </a:cubicBezTo>
                      <a:cubicBezTo>
                        <a:pt x="200344" y="840450"/>
                        <a:pt x="378582" y="992497"/>
                        <a:pt x="588689" y="991978"/>
                      </a:cubicBezTo>
                      <a:cubicBezTo>
                        <a:pt x="635126" y="991978"/>
                        <a:pt x="672771" y="1028985"/>
                        <a:pt x="672771" y="1074635"/>
                      </a:cubicBezTo>
                      <a:cubicBezTo>
                        <a:pt x="672771" y="1120286"/>
                        <a:pt x="635126" y="1157293"/>
                        <a:pt x="588689" y="1157293"/>
                      </a:cubicBezTo>
                      <a:cubicBezTo>
                        <a:pt x="289321" y="1157328"/>
                        <a:pt x="37618" y="936453"/>
                        <a:pt x="3805" y="644042"/>
                      </a:cubicBezTo>
                      <a:cubicBezTo>
                        <a:pt x="-30008" y="351632"/>
                        <a:pt x="164841" y="80854"/>
                        <a:pt x="456579" y="14834"/>
                      </a:cubicBezTo>
                      <a:cubicBezTo>
                        <a:pt x="748316" y="-51187"/>
                        <a:pt x="1043988" y="108585"/>
                        <a:pt x="1143635" y="386097"/>
                      </a:cubicBezTo>
                      <a:cubicBezTo>
                        <a:pt x="1147004" y="394809"/>
                        <a:pt x="1148715" y="404055"/>
                        <a:pt x="1148680" y="413374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84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Рисунок 494">
                  <a:extLst>
                    <a:ext uri="{FF2B5EF4-FFF2-40B4-BE49-F238E27FC236}">
                      <a16:creationId xmlns="" xmlns:a16="http://schemas.microsoft.com/office/drawing/2014/main" id="{F1FAE706-318A-4CDA-9040-8EB85C6E8D22}"/>
                    </a:ext>
                  </a:extLst>
                </p:cNvPr>
                <p:cNvSpPr/>
                <p:nvPr/>
              </p:nvSpPr>
              <p:spPr>
                <a:xfrm>
                  <a:off x="6095890" y="990512"/>
                  <a:ext cx="1148680" cy="1157294"/>
                </a:xfrm>
                <a:custGeom>
                  <a:avLst/>
                  <a:gdLst>
                    <a:gd name="connsiteX0" fmla="*/ 1148680 w 1148680"/>
                    <a:gd name="connsiteY0" fmla="*/ 413374 h 1157294"/>
                    <a:gd name="connsiteX1" fmla="*/ 972947 w 1148680"/>
                    <a:gd name="connsiteY1" fmla="*/ 413374 h 1157294"/>
                    <a:gd name="connsiteX2" fmla="*/ 473395 w 1148680"/>
                    <a:gd name="connsiteY2" fmla="*/ 180953 h 1157294"/>
                    <a:gd name="connsiteX3" fmla="*/ 171264 w 1148680"/>
                    <a:gd name="connsiteY3" fmla="*/ 635892 h 1157294"/>
                    <a:gd name="connsiteX4" fmla="*/ 588689 w 1148680"/>
                    <a:gd name="connsiteY4" fmla="*/ 991978 h 1157294"/>
                    <a:gd name="connsiteX5" fmla="*/ 672772 w 1148680"/>
                    <a:gd name="connsiteY5" fmla="*/ 1074635 h 1157294"/>
                    <a:gd name="connsiteX6" fmla="*/ 588689 w 1148680"/>
                    <a:gd name="connsiteY6" fmla="*/ 1157293 h 1157294"/>
                    <a:gd name="connsiteX7" fmla="*/ 3805 w 1148680"/>
                    <a:gd name="connsiteY7" fmla="*/ 644042 h 1157294"/>
                    <a:gd name="connsiteX8" fmla="*/ 456579 w 1148680"/>
                    <a:gd name="connsiteY8" fmla="*/ 14834 h 1157294"/>
                    <a:gd name="connsiteX9" fmla="*/ 1143635 w 1148680"/>
                    <a:gd name="connsiteY9" fmla="*/ 386097 h 1157294"/>
                    <a:gd name="connsiteX10" fmla="*/ 1148680 w 1148680"/>
                    <a:gd name="connsiteY10" fmla="*/ 413374 h 1157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48680" h="1157294">
                      <a:moveTo>
                        <a:pt x="1148680" y="413374"/>
                      </a:moveTo>
                      <a:lnTo>
                        <a:pt x="972947" y="413374"/>
                      </a:lnTo>
                      <a:cubicBezTo>
                        <a:pt x="888903" y="224072"/>
                        <a:pt x="675597" y="124829"/>
                        <a:pt x="473395" y="180953"/>
                      </a:cubicBezTo>
                      <a:cubicBezTo>
                        <a:pt x="271193" y="237077"/>
                        <a:pt x="142185" y="431333"/>
                        <a:pt x="171264" y="635892"/>
                      </a:cubicBezTo>
                      <a:cubicBezTo>
                        <a:pt x="200344" y="840450"/>
                        <a:pt x="378582" y="992497"/>
                        <a:pt x="588689" y="991978"/>
                      </a:cubicBezTo>
                      <a:cubicBezTo>
                        <a:pt x="635126" y="991978"/>
                        <a:pt x="672772" y="1028985"/>
                        <a:pt x="672772" y="1074635"/>
                      </a:cubicBezTo>
                      <a:cubicBezTo>
                        <a:pt x="672772" y="1120286"/>
                        <a:pt x="635126" y="1157293"/>
                        <a:pt x="588689" y="1157293"/>
                      </a:cubicBezTo>
                      <a:cubicBezTo>
                        <a:pt x="289321" y="1157328"/>
                        <a:pt x="37618" y="936453"/>
                        <a:pt x="3805" y="644042"/>
                      </a:cubicBezTo>
                      <a:cubicBezTo>
                        <a:pt x="-30008" y="351632"/>
                        <a:pt x="164841" y="80854"/>
                        <a:pt x="456579" y="14834"/>
                      </a:cubicBezTo>
                      <a:cubicBezTo>
                        <a:pt x="748316" y="-51187"/>
                        <a:pt x="1043988" y="108585"/>
                        <a:pt x="1143635" y="386097"/>
                      </a:cubicBezTo>
                      <a:cubicBezTo>
                        <a:pt x="1147005" y="394809"/>
                        <a:pt x="1148715" y="404055"/>
                        <a:pt x="1148680" y="413374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840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33" name="Текст 4">
              <a:extLst>
                <a:ext uri="{FF2B5EF4-FFF2-40B4-BE49-F238E27FC236}">
                  <a16:creationId xmlns="" xmlns:a16="http://schemas.microsoft.com/office/drawing/2014/main" id="{D0B27549-798D-4139-8107-8B2CE8712C53}"/>
                </a:ext>
              </a:extLst>
            </p:cNvPr>
            <p:cNvSpPr txBox="1">
              <a:spLocks/>
            </p:cNvSpPr>
            <p:nvPr/>
          </p:nvSpPr>
          <p:spPr>
            <a:xfrm>
              <a:off x="8401805" y="1845339"/>
              <a:ext cx="765055" cy="734032"/>
            </a:xfrm>
            <a:prstGeom prst="rect">
              <a:avLst/>
            </a:prstGeom>
          </p:spPr>
          <p:txBody>
            <a:bodyPr anchor="ctr">
              <a:normAutofit fontScale="77500" lnSpcReduction="200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rgbClr val="33428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4400" b="1" dirty="0" smtClean="0">
                  <a:solidFill>
                    <a:srgbClr val="4FAF4F"/>
                  </a:solidFill>
                </a:rPr>
                <a:t>1–30 </a:t>
              </a:r>
              <a:r>
                <a:rPr lang="ru-RU" sz="2500" u="sng" dirty="0" smtClean="0">
                  <a:solidFill>
                    <a:srgbClr val="4FAF4F"/>
                  </a:solidFill>
                </a:rPr>
                <a:t>августа</a:t>
              </a:r>
              <a:endParaRPr lang="ru-RU" sz="2500" u="sng" dirty="0">
                <a:solidFill>
                  <a:srgbClr val="4FAF4F"/>
                </a:solidFill>
              </a:endParaRPr>
            </a:p>
          </p:txBody>
        </p:sp>
      </p:grpSp>
      <p:sp>
        <p:nvSpPr>
          <p:cNvPr id="43" name="Текст 4">
            <a:extLst>
              <a:ext uri="{FF2B5EF4-FFF2-40B4-BE49-F238E27FC236}">
                <a16:creationId xmlns="" xmlns:a16="http://schemas.microsoft.com/office/drawing/2014/main" id="{5F3C2C21-A4F1-4C10-ACDC-C8CA98E71AFF}"/>
              </a:ext>
            </a:extLst>
          </p:cNvPr>
          <p:cNvSpPr txBox="1">
            <a:spLocks/>
          </p:cNvSpPr>
          <p:nvPr/>
        </p:nvSpPr>
        <p:spPr>
          <a:xfrm>
            <a:off x="8796971" y="4611052"/>
            <a:ext cx="2844555" cy="19208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Опрос респондентов переписчиками с использованием планшетных компьютеров 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5" y="1861137"/>
            <a:ext cx="972000" cy="972000"/>
          </a:xfrm>
          <a:prstGeom prst="rect">
            <a:avLst/>
          </a:prstGeom>
        </p:spPr>
      </p:pic>
      <p:sp>
        <p:nvSpPr>
          <p:cNvPr id="47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2182444" y="2307111"/>
            <a:ext cx="2979225" cy="37403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Сельскохозяйственные организации (СХО)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2071244" y="2785170"/>
            <a:ext cx="3456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1972019" y="3216166"/>
            <a:ext cx="3629220" cy="73775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1600" b="1" dirty="0" smtClean="0">
                <a:solidFill>
                  <a:srgbClr val="7F7F7F"/>
                </a:solidFill>
              </a:rPr>
              <a:t>Крестьянские (фермерские) хозяйства и индивидуальные предприниматели (КФХ и </a:t>
            </a:r>
            <a:r>
              <a:rPr lang="ru-RU" sz="1600" b="1" dirty="0">
                <a:solidFill>
                  <a:srgbClr val="7F7F7F"/>
                </a:solidFill>
              </a:rPr>
              <a:t>ИП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)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2041580" y="3987684"/>
            <a:ext cx="3456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5" y="3072706"/>
            <a:ext cx="936000" cy="936000"/>
          </a:xfrm>
          <a:prstGeom prst="rect">
            <a:avLst/>
          </a:prstGeom>
        </p:spPr>
      </p:pic>
      <p:sp>
        <p:nvSpPr>
          <p:cNvPr id="52" name="Левая фигурная скобка 51">
            <a:extLst>
              <a:ext uri="{FF2B5EF4-FFF2-40B4-BE49-F238E27FC236}">
                <a16:creationId xmlns="" xmlns:a16="http://schemas.microsoft.com/office/drawing/2014/main" id="{8877C2C4-46C3-4338-8DF2-4D0AFE2F394F}"/>
              </a:ext>
            </a:extLst>
          </p:cNvPr>
          <p:cNvSpPr/>
          <p:nvPr/>
        </p:nvSpPr>
        <p:spPr>
          <a:xfrm rot="16200000">
            <a:off x="2989562" y="1873488"/>
            <a:ext cx="303821" cy="4919534"/>
          </a:xfrm>
          <a:prstGeom prst="leftBrace">
            <a:avLst>
              <a:gd name="adj1" fmla="val 72327"/>
              <a:gd name="adj2" fmla="val 50000"/>
            </a:avLst>
          </a:prstGeom>
          <a:ln w="28575">
            <a:solidFill>
              <a:srgbClr val="E1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7681355" y="2312456"/>
            <a:ext cx="3355544" cy="37403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Некоммерческие объединения граждан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7796899" y="2755145"/>
            <a:ext cx="3240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7681354" y="3111063"/>
            <a:ext cx="3428722" cy="70419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7F7F7F"/>
                </a:solidFill>
              </a:rPr>
              <a:t>Личные подсобные и другие индивидуальные хозяйства граждан </a:t>
            </a: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7818260" y="3953917"/>
            <a:ext cx="3240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52" y="3051684"/>
            <a:ext cx="936000" cy="93600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61" y="1861115"/>
            <a:ext cx="936000" cy="936000"/>
          </a:xfrm>
          <a:prstGeom prst="rect">
            <a:avLst/>
          </a:prstGeom>
        </p:spPr>
      </p:pic>
      <p:sp>
        <p:nvSpPr>
          <p:cNvPr id="61" name="Левая фигурная скобка 60">
            <a:extLst>
              <a:ext uri="{FF2B5EF4-FFF2-40B4-BE49-F238E27FC236}">
                <a16:creationId xmlns="" xmlns:a16="http://schemas.microsoft.com/office/drawing/2014/main" id="{8877C2C4-46C3-4338-8DF2-4D0AFE2F394F}"/>
              </a:ext>
            </a:extLst>
          </p:cNvPr>
          <p:cNvSpPr/>
          <p:nvPr/>
        </p:nvSpPr>
        <p:spPr>
          <a:xfrm rot="16200000">
            <a:off x="8726276" y="1866097"/>
            <a:ext cx="303821" cy="4919534"/>
          </a:xfrm>
          <a:prstGeom prst="leftBrace">
            <a:avLst>
              <a:gd name="adj1" fmla="val 72327"/>
              <a:gd name="adj2" fmla="val 50000"/>
            </a:avLst>
          </a:prstGeom>
          <a:ln w="28575">
            <a:solidFill>
              <a:srgbClr val="E1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46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53" name="Группа 52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54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62" name="Группа 61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63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4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3660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68665" y="536137"/>
            <a:ext cx="11307517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1" dirty="0" smtClean="0"/>
              <a:t>МЕТОДЫ СБОРА СВЕДЕНИЙ 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ОБ </a:t>
            </a:r>
            <a:r>
              <a:rPr lang="ru-RU" b="1" dirty="0"/>
              <a:t>ОБЪЕКТАХ СХМП-2021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0" y="2952294"/>
            <a:ext cx="972000" cy="972000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2369619" y="3438294"/>
            <a:ext cx="2979225" cy="37403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Сельскохозяйственные организации (СХО)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258419" y="3916353"/>
            <a:ext cx="3348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2159194" y="4340771"/>
            <a:ext cx="3629220" cy="72491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1600" b="1" dirty="0">
                <a:solidFill>
                  <a:srgbClr val="7F7F7F"/>
                </a:solidFill>
              </a:rPr>
              <a:t>Крестьянские (фермерские) хозяйства и индивидуальные предприниматели (КФХ и ИП)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258419" y="5168793"/>
            <a:ext cx="3348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07" y="4196793"/>
            <a:ext cx="972000" cy="972000"/>
          </a:xfrm>
          <a:prstGeom prst="rect">
            <a:avLst/>
          </a:prstGeom>
        </p:spPr>
      </p:pic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2365145" y="5947642"/>
            <a:ext cx="2979225" cy="37403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Некоммерческие объединения граждан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0" y="5509193"/>
            <a:ext cx="972000" cy="97200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179527" y="6481193"/>
            <a:ext cx="3348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Левая фигурная скобка 15">
            <a:extLst>
              <a:ext uri="{FF2B5EF4-FFF2-40B4-BE49-F238E27FC236}">
                <a16:creationId xmlns="" xmlns:a16="http://schemas.microsoft.com/office/drawing/2014/main" id="{8877C2C4-46C3-4338-8DF2-4D0AFE2F394F}"/>
              </a:ext>
            </a:extLst>
          </p:cNvPr>
          <p:cNvSpPr/>
          <p:nvPr/>
        </p:nvSpPr>
        <p:spPr>
          <a:xfrm rot="5400000">
            <a:off x="3133243" y="-28926"/>
            <a:ext cx="395947" cy="5323917"/>
          </a:xfrm>
          <a:prstGeom prst="leftBrace">
            <a:avLst>
              <a:gd name="adj1" fmla="val 72327"/>
              <a:gd name="adj2" fmla="val 50834"/>
            </a:avLst>
          </a:prstGeom>
          <a:ln w="28575">
            <a:solidFill>
              <a:srgbClr val="E1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8665" y="1788728"/>
            <a:ext cx="5740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Метод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сплошного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статистического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наблюдения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7799854" y="3037490"/>
            <a:ext cx="3428722" cy="77483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7F7F7F"/>
                </a:solidFill>
              </a:rPr>
              <a:t>Личные подсобные и другие индивидуальные хозяйства граждан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91" y="2895797"/>
            <a:ext cx="972000" cy="972000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7880576" y="3867787"/>
            <a:ext cx="3348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817693" y="17887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Метод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выборочного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статистического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наблюдения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Левая фигурная скобка 21">
            <a:extLst>
              <a:ext uri="{FF2B5EF4-FFF2-40B4-BE49-F238E27FC236}">
                <a16:creationId xmlns="" xmlns:a16="http://schemas.microsoft.com/office/drawing/2014/main" id="{8877C2C4-46C3-4338-8DF2-4D0AFE2F394F}"/>
              </a:ext>
            </a:extLst>
          </p:cNvPr>
          <p:cNvSpPr/>
          <p:nvPr/>
        </p:nvSpPr>
        <p:spPr>
          <a:xfrm rot="5400000">
            <a:off x="8708953" y="322934"/>
            <a:ext cx="395947" cy="4643298"/>
          </a:xfrm>
          <a:prstGeom prst="leftBrace">
            <a:avLst>
              <a:gd name="adj1" fmla="val 72327"/>
              <a:gd name="adj2" fmla="val 50834"/>
            </a:avLst>
          </a:prstGeom>
          <a:ln w="28575">
            <a:solidFill>
              <a:srgbClr val="E1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24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26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7" name="Группа 26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28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730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46615" y="582568"/>
            <a:ext cx="11307517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1" dirty="0"/>
              <a:t>ЧИСЛО ОБЪЕКТОВ </a:t>
            </a:r>
            <a:r>
              <a:rPr lang="ru-RU" b="1" dirty="0" smtClean="0"/>
              <a:t>СХМП-2021 </a:t>
            </a:r>
          </a:p>
          <a:p>
            <a:pPr>
              <a:spcBef>
                <a:spcPts val="0"/>
              </a:spcBef>
            </a:pPr>
            <a:r>
              <a:rPr lang="ru-RU" b="1" dirty="0" smtClean="0"/>
              <a:t>В ПСКОВСКОЙ ОБЛАСТИ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2790415" y="2378336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002B"/>
                </a:solidFill>
                <a:effectLst/>
                <a:uLnTx/>
                <a:uFillTx/>
                <a:latin typeface="Arial Cyr" panose="020B0604020202020204" pitchFamily="34" charset="0"/>
                <a:ea typeface="+mn-ea"/>
                <a:cs typeface="Arial" panose="020B0604020202020204" pitchFamily="34" charset="0"/>
              </a:rPr>
              <a:t>221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E1002B"/>
              </a:solidFill>
              <a:effectLst/>
              <a:uLnTx/>
              <a:uFillTx/>
              <a:latin typeface="Arial Cyr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1860548" y="3083273"/>
            <a:ext cx="2979225" cy="37403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Сельскохозяйственная организация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59773" y="3601872"/>
            <a:ext cx="2880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2790416" y="4525851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002B"/>
                </a:solidFill>
                <a:effectLst/>
                <a:uLnTx/>
                <a:uFillTx/>
                <a:latin typeface="Arial Cyr" panose="020B0604020202020204" pitchFamily="34" charset="0"/>
                <a:ea typeface="+mn-ea"/>
                <a:cs typeface="Arial" panose="020B0604020202020204" pitchFamily="34" charset="0"/>
              </a:rPr>
              <a:t>378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E1002B"/>
              </a:solidFill>
              <a:effectLst/>
              <a:uLnTx/>
              <a:uFillTx/>
              <a:latin typeface="Arial Cyr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1959773" y="5232287"/>
            <a:ext cx="2979225" cy="37403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Крестьянских (фермерских) хозяйств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58998" y="5750886"/>
            <a:ext cx="2880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8607475" y="2342430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002B"/>
                </a:solidFill>
                <a:effectLst/>
                <a:uLnTx/>
                <a:uFillTx/>
                <a:latin typeface="Arial Cyr" panose="020B0604020202020204" pitchFamily="34" charset="0"/>
                <a:ea typeface="+mn-ea"/>
                <a:cs typeface="Arial" panose="020B0604020202020204" pitchFamily="34" charset="0"/>
              </a:rPr>
              <a:t>440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E1002B"/>
              </a:solidFill>
              <a:effectLst/>
              <a:uLnTx/>
              <a:uFillTx/>
              <a:latin typeface="Arial Cyr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7801846" y="3048866"/>
            <a:ext cx="2979225" cy="37403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Некоммерческих объединений граждан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901071" y="3567465"/>
            <a:ext cx="2880000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8033274" y="4525851"/>
            <a:ext cx="2457991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002B"/>
                </a:solidFill>
                <a:effectLst/>
                <a:uLnTx/>
                <a:uFillTx/>
                <a:latin typeface="Arial Cyr" panose="020B0604020202020204" pitchFamily="34" charset="0"/>
                <a:ea typeface="+mn-ea"/>
                <a:cs typeface="Arial" panose="020B0604020202020204" pitchFamily="34" charset="0"/>
              </a:rPr>
              <a:t>181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002B"/>
                </a:solidFill>
                <a:effectLst/>
                <a:uLnTx/>
                <a:uFillTx/>
                <a:latin typeface="Arial Cyr" panose="020B0604020202020204" pitchFamily="34" charset="0"/>
                <a:ea typeface="+mn-ea"/>
                <a:cs typeface="Arial" panose="020B0604020202020204" pitchFamily="34" charset="0"/>
              </a:rPr>
              <a:t>,9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E1002B"/>
              </a:solidFill>
              <a:effectLst/>
              <a:uLnTx/>
              <a:uFillTx/>
              <a:latin typeface="Arial Cyr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77EF7C43-0E48-4310-BF1D-0D4B0714CBAB}"/>
              </a:ext>
            </a:extLst>
          </p:cNvPr>
          <p:cNvSpPr txBox="1">
            <a:spLocks/>
          </p:cNvSpPr>
          <p:nvPr/>
        </p:nvSpPr>
        <p:spPr>
          <a:xfrm>
            <a:off x="7801846" y="5232287"/>
            <a:ext cx="2979225" cy="37403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Личных подсобных хозяйств населения сельской местности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901071" y="5750886"/>
            <a:ext cx="3012203" cy="0"/>
          </a:xfrm>
          <a:prstGeom prst="line">
            <a:avLst/>
          </a:prstGeom>
          <a:ln w="19050">
            <a:solidFill>
              <a:srgbClr val="4FAF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83" y="4778886"/>
            <a:ext cx="972000" cy="972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83" y="2606616"/>
            <a:ext cx="972000" cy="972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8" y="2629872"/>
            <a:ext cx="972000" cy="972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8" y="4800287"/>
            <a:ext cx="972000" cy="972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70" y="353515"/>
            <a:ext cx="1374615" cy="142797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27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29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0" name="Группа 29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31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9466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99393" y="1777553"/>
            <a:ext cx="5624677" cy="4668570"/>
          </a:xfrm>
        </p:spPr>
        <p:txBody>
          <a:bodyPr/>
          <a:lstStyle/>
          <a:p>
            <a:pPr marL="2984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4FAF4F"/>
                </a:solidFill>
              </a:rPr>
              <a:t>Характеристика </a:t>
            </a:r>
            <a:r>
              <a:rPr lang="ru-RU" sz="1600" b="1" dirty="0">
                <a:solidFill>
                  <a:srgbClr val="4FAF4F"/>
                </a:solidFill>
              </a:rPr>
              <a:t>объектов переписи по категориям хозяйств </a:t>
            </a:r>
            <a:endParaRPr lang="ru-RU" sz="1600" dirty="0">
              <a:solidFill>
                <a:srgbClr val="4FAF4F"/>
              </a:solidFill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4FAF4F"/>
                </a:solidFill>
              </a:rPr>
              <a:t>Сельскохозяйственные </a:t>
            </a:r>
            <a:r>
              <a:rPr lang="ru-RU" sz="1600" b="1" dirty="0">
                <a:solidFill>
                  <a:srgbClr val="4FAF4F"/>
                </a:solidFill>
              </a:rPr>
              <a:t>угодья и их использование</a:t>
            </a:r>
            <a:r>
              <a:rPr lang="ru-RU" sz="1600" b="1" dirty="0"/>
              <a:t>: </a:t>
            </a:r>
            <a:endParaRPr lang="ru-RU" sz="1600" dirty="0"/>
          </a:p>
          <a:p>
            <a:pPr marL="540000"/>
            <a:r>
              <a:rPr lang="ru-RU" sz="1600" dirty="0" smtClean="0">
                <a:solidFill>
                  <a:srgbClr val="7F7F7F"/>
                </a:solidFill>
              </a:rPr>
              <a:t>‒ структура </a:t>
            </a:r>
            <a:r>
              <a:rPr lang="ru-RU" sz="1600" dirty="0">
                <a:solidFill>
                  <a:srgbClr val="7F7F7F"/>
                </a:solidFill>
              </a:rPr>
              <a:t>и использование сельскохозяйственных угодий (для СХО, КФХ и ИП</a:t>
            </a:r>
            <a:r>
              <a:rPr lang="ru-RU" sz="1600" dirty="0" smtClean="0">
                <a:solidFill>
                  <a:srgbClr val="7F7F7F"/>
                </a:solidFill>
              </a:rPr>
              <a:t>) </a:t>
            </a:r>
            <a:endParaRPr lang="ru-RU" sz="1600" dirty="0">
              <a:solidFill>
                <a:srgbClr val="7F7F7F"/>
              </a:solidFill>
            </a:endParaRPr>
          </a:p>
          <a:p>
            <a:pPr marL="540000"/>
            <a:r>
              <a:rPr lang="ru-RU" sz="1600" dirty="0" smtClean="0">
                <a:solidFill>
                  <a:srgbClr val="7F7F7F"/>
                </a:solidFill>
              </a:rPr>
              <a:t>‒ характеристика </a:t>
            </a:r>
            <a:r>
              <a:rPr lang="ru-RU" sz="1600" dirty="0">
                <a:solidFill>
                  <a:srgbClr val="7F7F7F"/>
                </a:solidFill>
              </a:rPr>
              <a:t>земельных участков в личных подсобных </a:t>
            </a:r>
            <a:r>
              <a:rPr lang="ru-RU" sz="1600" dirty="0" smtClean="0">
                <a:solidFill>
                  <a:srgbClr val="7F7F7F"/>
                </a:solidFill>
              </a:rPr>
              <a:t>хозяйствах </a:t>
            </a:r>
            <a:endParaRPr lang="ru-RU" sz="1600" dirty="0">
              <a:solidFill>
                <a:srgbClr val="7F7F7F"/>
              </a:solidFill>
            </a:endParaRPr>
          </a:p>
          <a:p>
            <a:pPr marL="540000"/>
            <a:r>
              <a:rPr lang="ru-RU" sz="1600" dirty="0" smtClean="0">
                <a:solidFill>
                  <a:srgbClr val="7F7F7F"/>
                </a:solidFill>
              </a:rPr>
              <a:t>‒ общая </a:t>
            </a:r>
            <a:r>
              <a:rPr lang="ru-RU" sz="1600" dirty="0">
                <a:solidFill>
                  <a:srgbClr val="7F7F7F"/>
                </a:solidFill>
              </a:rPr>
              <a:t>площадь некоммерческих объединений </a:t>
            </a:r>
            <a:r>
              <a:rPr lang="ru-RU" sz="1600" dirty="0" smtClean="0">
                <a:solidFill>
                  <a:srgbClr val="7F7F7F"/>
                </a:solidFill>
              </a:rPr>
              <a:t>граждан </a:t>
            </a:r>
            <a:endParaRPr lang="ru-RU" sz="1600" dirty="0">
              <a:solidFill>
                <a:srgbClr val="7F7F7F"/>
              </a:solidFill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4FAF4F"/>
                </a:solidFill>
              </a:rPr>
              <a:t>Посевные </a:t>
            </a:r>
            <a:r>
              <a:rPr lang="ru-RU" sz="1600" b="1" dirty="0">
                <a:solidFill>
                  <a:srgbClr val="4FAF4F"/>
                </a:solidFill>
              </a:rPr>
              <a:t>площади сельскохозяйственных культур и многолетних насаждений: </a:t>
            </a:r>
            <a:endParaRPr lang="ru-RU" sz="1600" dirty="0">
              <a:solidFill>
                <a:srgbClr val="4FAF4F"/>
              </a:solidFill>
            </a:endParaRPr>
          </a:p>
          <a:p>
            <a:pPr marL="540000"/>
            <a:r>
              <a:rPr lang="ru-RU" sz="1600" dirty="0" smtClean="0">
                <a:solidFill>
                  <a:srgbClr val="7F7F7F"/>
                </a:solidFill>
              </a:rPr>
              <a:t>‒ перечень </a:t>
            </a:r>
            <a:r>
              <a:rPr lang="ru-RU" sz="1600" dirty="0">
                <a:solidFill>
                  <a:srgbClr val="7F7F7F"/>
                </a:solidFill>
              </a:rPr>
              <a:t>отдельных видов, включая овощи закрытого грунта, сельскохозяйственных культур и многолетних насаждений по </a:t>
            </a:r>
            <a:r>
              <a:rPr lang="ru-RU" sz="1600" dirty="0" smtClean="0">
                <a:solidFill>
                  <a:srgbClr val="7F7F7F"/>
                </a:solidFill>
              </a:rPr>
              <a:t>группам </a:t>
            </a:r>
            <a:endParaRPr lang="ru-RU" sz="1600" dirty="0">
              <a:solidFill>
                <a:srgbClr val="7F7F7F"/>
              </a:solidFill>
            </a:endParaRPr>
          </a:p>
          <a:p>
            <a:pPr marL="540000"/>
            <a:r>
              <a:rPr lang="ru-RU" sz="1600" dirty="0" smtClean="0">
                <a:solidFill>
                  <a:srgbClr val="7F7F7F"/>
                </a:solidFill>
              </a:rPr>
              <a:t>‒ площади </a:t>
            </a:r>
            <a:r>
              <a:rPr lang="ru-RU" sz="1600" dirty="0">
                <a:solidFill>
                  <a:srgbClr val="7F7F7F"/>
                </a:solidFill>
              </a:rPr>
              <a:t>теплиц и </a:t>
            </a:r>
            <a:r>
              <a:rPr lang="ru-RU" sz="1600" dirty="0" smtClean="0">
                <a:solidFill>
                  <a:srgbClr val="7F7F7F"/>
                </a:solidFill>
              </a:rPr>
              <a:t>парников </a:t>
            </a:r>
            <a:endParaRPr lang="ru-RU" sz="1600" dirty="0">
              <a:solidFill>
                <a:srgbClr val="7F7F7F"/>
              </a:solidFill>
            </a:endParaRPr>
          </a:p>
          <a:p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6281246" y="1765005"/>
            <a:ext cx="5258990" cy="4668570"/>
          </a:xfrm>
        </p:spPr>
        <p:txBody>
          <a:bodyPr/>
          <a:lstStyle/>
          <a:p>
            <a:pPr marL="2984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4FAF4F"/>
                </a:solidFill>
              </a:rPr>
              <a:t>Поголовье </a:t>
            </a:r>
            <a:r>
              <a:rPr lang="ru-RU" sz="1600" b="1" dirty="0">
                <a:solidFill>
                  <a:srgbClr val="4FAF4F"/>
                </a:solidFill>
              </a:rPr>
              <a:t>сельскохозяйственных животных: </a:t>
            </a:r>
            <a:endParaRPr lang="ru-RU" sz="1600" dirty="0">
              <a:solidFill>
                <a:srgbClr val="4FAF4F"/>
              </a:solidFill>
            </a:endParaRPr>
          </a:p>
          <a:p>
            <a:pPr marL="540000"/>
            <a:r>
              <a:rPr lang="ru-RU" sz="1600" dirty="0">
                <a:solidFill>
                  <a:srgbClr val="7F7F7F"/>
                </a:solidFill>
              </a:rPr>
              <a:t>‒ </a:t>
            </a:r>
            <a:r>
              <a:rPr lang="ru-RU" sz="1600" dirty="0" smtClean="0">
                <a:solidFill>
                  <a:srgbClr val="7F7F7F"/>
                </a:solidFill>
              </a:rPr>
              <a:t>наличие </a:t>
            </a:r>
            <a:r>
              <a:rPr lang="ru-RU" sz="1600" dirty="0">
                <a:solidFill>
                  <a:srgbClr val="7F7F7F"/>
                </a:solidFill>
              </a:rPr>
              <a:t>поголовья по группам и </a:t>
            </a:r>
            <a:r>
              <a:rPr lang="ru-RU" sz="1600" dirty="0" smtClean="0">
                <a:solidFill>
                  <a:srgbClr val="7F7F7F"/>
                </a:solidFill>
              </a:rPr>
              <a:t/>
            </a:r>
            <a:br>
              <a:rPr lang="ru-RU" sz="1600" dirty="0" smtClean="0">
                <a:solidFill>
                  <a:srgbClr val="7F7F7F"/>
                </a:solidFill>
              </a:rPr>
            </a:br>
            <a:r>
              <a:rPr lang="ru-RU" sz="1600" dirty="0" smtClean="0">
                <a:solidFill>
                  <a:srgbClr val="7F7F7F"/>
                </a:solidFill>
              </a:rPr>
              <a:t>отдельным видам </a:t>
            </a:r>
            <a:endParaRPr lang="ru-RU" sz="1600" dirty="0">
              <a:solidFill>
                <a:srgbClr val="7F7F7F"/>
              </a:solidFill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4FAF4F"/>
                </a:solidFill>
              </a:rPr>
              <a:t>Производственная </a:t>
            </a:r>
            <a:r>
              <a:rPr lang="ru-RU" sz="1600" b="1" dirty="0">
                <a:solidFill>
                  <a:srgbClr val="4FAF4F"/>
                </a:solidFill>
              </a:rPr>
              <a:t>инфраструктура: </a:t>
            </a:r>
          </a:p>
          <a:p>
            <a:pPr marL="540000"/>
            <a:r>
              <a:rPr lang="ru-RU" sz="1600" dirty="0">
                <a:solidFill>
                  <a:srgbClr val="7F7F7F"/>
                </a:solidFill>
              </a:rPr>
              <a:t>‒ </a:t>
            </a:r>
            <a:r>
              <a:rPr lang="ru-RU" sz="1600" dirty="0" smtClean="0">
                <a:solidFill>
                  <a:srgbClr val="7F7F7F"/>
                </a:solidFill>
              </a:rPr>
              <a:t>наличие </a:t>
            </a:r>
            <a:r>
              <a:rPr lang="ru-RU" sz="1600" dirty="0">
                <a:solidFill>
                  <a:srgbClr val="7F7F7F"/>
                </a:solidFill>
              </a:rPr>
              <a:t>производственных построек в сельскохозяйственных организациях, крестьянских хозяйствах и у индивидуальных </a:t>
            </a:r>
            <a:r>
              <a:rPr lang="ru-RU" sz="1600" dirty="0" smtClean="0">
                <a:solidFill>
                  <a:srgbClr val="7F7F7F"/>
                </a:solidFill>
              </a:rPr>
              <a:t>предпринимателей </a:t>
            </a:r>
            <a:endParaRPr lang="ru-RU" sz="1600" dirty="0">
              <a:solidFill>
                <a:srgbClr val="7F7F7F"/>
              </a:solidFill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4FAF4F"/>
                </a:solidFill>
              </a:rPr>
              <a:t>Условия </a:t>
            </a:r>
            <a:r>
              <a:rPr lang="ru-RU" sz="1600" b="1" dirty="0">
                <a:solidFill>
                  <a:srgbClr val="4FAF4F"/>
                </a:solidFill>
              </a:rPr>
              <a:t>ведения хозяйственной деятельности: </a:t>
            </a:r>
            <a:endParaRPr lang="ru-RU" sz="1600" dirty="0">
              <a:solidFill>
                <a:srgbClr val="4FAF4F"/>
              </a:solidFill>
            </a:endParaRPr>
          </a:p>
          <a:p>
            <a:pPr marL="540000"/>
            <a:r>
              <a:rPr lang="ru-RU" sz="1600" dirty="0">
                <a:solidFill>
                  <a:srgbClr val="7F7F7F"/>
                </a:solidFill>
              </a:rPr>
              <a:t>‒ </a:t>
            </a:r>
            <a:r>
              <a:rPr lang="ru-RU" sz="1600" dirty="0" smtClean="0">
                <a:solidFill>
                  <a:srgbClr val="7F7F7F"/>
                </a:solidFill>
              </a:rPr>
              <a:t>получение </a:t>
            </a:r>
            <a:r>
              <a:rPr lang="ru-RU" sz="1600" dirty="0">
                <a:solidFill>
                  <a:srgbClr val="7F7F7F"/>
                </a:solidFill>
              </a:rPr>
              <a:t>кредитных </a:t>
            </a:r>
            <a:r>
              <a:rPr lang="ru-RU" sz="1600" dirty="0" smtClean="0">
                <a:solidFill>
                  <a:srgbClr val="7F7F7F"/>
                </a:solidFill>
              </a:rPr>
              <a:t>средств </a:t>
            </a:r>
            <a:endParaRPr lang="ru-RU" sz="1600" dirty="0">
              <a:solidFill>
                <a:srgbClr val="7F7F7F"/>
              </a:solidFill>
            </a:endParaRPr>
          </a:p>
          <a:p>
            <a:pPr marL="540000"/>
            <a:r>
              <a:rPr lang="ru-RU" sz="1600" dirty="0">
                <a:solidFill>
                  <a:srgbClr val="7F7F7F"/>
                </a:solidFill>
              </a:rPr>
              <a:t>‒ </a:t>
            </a:r>
            <a:r>
              <a:rPr lang="ru-RU" sz="1600" dirty="0" smtClean="0">
                <a:solidFill>
                  <a:srgbClr val="7F7F7F"/>
                </a:solidFill>
              </a:rPr>
              <a:t>получение </a:t>
            </a:r>
            <a:r>
              <a:rPr lang="ru-RU" sz="1600" dirty="0">
                <a:solidFill>
                  <a:srgbClr val="7F7F7F"/>
                </a:solidFill>
              </a:rPr>
              <a:t>субсидий (дотаций</a:t>
            </a:r>
            <a:r>
              <a:rPr lang="ru-RU" sz="1600" dirty="0" smtClean="0">
                <a:solidFill>
                  <a:srgbClr val="7F7F7F"/>
                </a:solidFill>
              </a:rPr>
              <a:t>) </a:t>
            </a:r>
            <a:endParaRPr lang="ru-RU" sz="1600" dirty="0">
              <a:solidFill>
                <a:srgbClr val="7F7F7F"/>
              </a:solidFill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4FAF4F"/>
                </a:solidFill>
              </a:rPr>
              <a:t>Сведения </a:t>
            </a:r>
            <a:r>
              <a:rPr lang="ru-RU" sz="1600" b="1" dirty="0">
                <a:solidFill>
                  <a:srgbClr val="4FAF4F"/>
                </a:solidFill>
              </a:rPr>
              <a:t>о юридическом статусе сельскохозяйственной </a:t>
            </a:r>
            <a:r>
              <a:rPr lang="ru-RU" sz="1600" b="1" dirty="0" smtClean="0">
                <a:solidFill>
                  <a:srgbClr val="4FAF4F"/>
                </a:solidFill>
              </a:rPr>
              <a:t>организации </a:t>
            </a:r>
            <a:endParaRPr lang="ru-RU" sz="1600" dirty="0">
              <a:solidFill>
                <a:srgbClr val="4FAF4F"/>
              </a:solidFill>
            </a:endParaRPr>
          </a:p>
          <a:p>
            <a:endParaRPr lang="ru-RU" sz="1600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68665" y="707039"/>
            <a:ext cx="6512617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ПРОГРАММА СХМП-2021</a:t>
            </a:r>
          </a:p>
          <a:p>
            <a:endParaRPr lang="ru-RU" sz="3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269" y="337029"/>
            <a:ext cx="1374615" cy="142797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507802" y="177800"/>
            <a:ext cx="10227783" cy="529239"/>
            <a:chOff x="1439586" y="5107200"/>
            <a:chExt cx="10403790" cy="529239"/>
          </a:xfrm>
        </p:grpSpPr>
        <p:sp>
          <p:nvSpPr>
            <p:cNvPr id="10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5161088"/>
              <a:ext cx="7096699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8360857" y="5107200"/>
              <a:ext cx="3482519" cy="106098"/>
              <a:chOff x="8360857" y="5107200"/>
              <a:chExt cx="3482519" cy="106098"/>
            </a:xfrm>
          </p:grpSpPr>
          <p:sp>
            <p:nvSpPr>
              <p:cNvPr id="12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8400256" y="5107200"/>
                <a:ext cx="3443120" cy="4999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3" name="Группа 12"/>
              <p:cNvGrpSpPr/>
              <p:nvPr/>
            </p:nvGrpSpPr>
            <p:grpSpPr>
              <a:xfrm>
                <a:off x="8360857" y="5109584"/>
                <a:ext cx="238082" cy="103714"/>
                <a:chOff x="2667374" y="2712291"/>
                <a:chExt cx="238082" cy="103714"/>
              </a:xfrm>
            </p:grpSpPr>
            <p:sp>
              <p:nvSpPr>
                <p:cNvPr id="14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399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7"/>
          <a:stretch/>
        </p:blipFill>
        <p:spPr bwMode="auto">
          <a:xfrm>
            <a:off x="861848" y="1067516"/>
            <a:ext cx="4635062" cy="58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26040"/>
            <a:ext cx="6138041" cy="936897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2000" dirty="0" smtClean="0"/>
              <a:t>ФОРМА №1 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/>
              <a:t>«ПЕРЕПИСНОЙ ЛИСТ СХО»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 bwMode="auto">
          <a:xfrm>
            <a:off x="6438902" y="1088647"/>
            <a:ext cx="4607470" cy="572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5916066" y="326040"/>
            <a:ext cx="6138041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000" dirty="0" smtClean="0"/>
              <a:t>ФОРМА №2 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/>
              <a:t>«ПЕРЕПИСНОЙ ЛИСТ КФХ И ИП»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496" y="337030"/>
            <a:ext cx="743387" cy="77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2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" t="-5343" r="600" b="5343"/>
          <a:stretch/>
        </p:blipFill>
        <p:spPr bwMode="auto">
          <a:xfrm>
            <a:off x="1000124" y="956441"/>
            <a:ext cx="4517745" cy="590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306410" y="263195"/>
            <a:ext cx="5905172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000" dirty="0" smtClean="0"/>
              <a:t>ФОРМА №3 </a:t>
            </a:r>
          </a:p>
          <a:p>
            <a:pPr algn="ctr">
              <a:spcBef>
                <a:spcPts val="0"/>
              </a:spcBef>
            </a:pPr>
            <a:r>
              <a:rPr lang="ru-RU" sz="2000" dirty="0"/>
              <a:t>«ПЕРЕПИСНОЙ ЛИСТ ДЛЯ </a:t>
            </a:r>
            <a:r>
              <a:rPr lang="ru-RU" sz="2000" dirty="0" smtClean="0"/>
              <a:t>ЛИЧНЫХ ПОДСОБНЫХ ХОЗЯЙСТВ»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/>
        </p:blipFill>
        <p:spPr bwMode="auto">
          <a:xfrm>
            <a:off x="7157545" y="1191580"/>
            <a:ext cx="4340650" cy="56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5958107" y="252904"/>
            <a:ext cx="6096000" cy="93689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000" dirty="0" smtClean="0"/>
              <a:t>ФОРМА №4 </a:t>
            </a:r>
          </a:p>
          <a:p>
            <a:pPr algn="ctr">
              <a:spcBef>
                <a:spcPts val="0"/>
              </a:spcBef>
            </a:pPr>
            <a:r>
              <a:rPr lang="ru-RU" sz="2000" dirty="0"/>
              <a:t>«ПЕРЕПИСНОЙ ЛИСТ ДЛЯ </a:t>
            </a:r>
            <a:r>
              <a:rPr lang="ru-RU" sz="2000" dirty="0" smtClean="0"/>
              <a:t>НЕКОММЕРЧЕСКИХ ОБЪЕДИНЕНИЙГРАЖДАН»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72307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7641</TotalTime>
  <Words>612</Words>
  <Application>Microsoft Office PowerPoint</Application>
  <PresentationFormat>Произвольный</PresentationFormat>
  <Paragraphs>162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Королёва Мария Александровна</cp:lastModifiedBy>
  <cp:revision>577</cp:revision>
  <cp:lastPrinted>2020-12-23T13:07:03Z</cp:lastPrinted>
  <dcterms:created xsi:type="dcterms:W3CDTF">2020-03-31T09:31:17Z</dcterms:created>
  <dcterms:modified xsi:type="dcterms:W3CDTF">2021-08-02T13:49:37Z</dcterms:modified>
</cp:coreProperties>
</file>